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6"/>
    <p:restoredTop sz="85179"/>
  </p:normalViewPr>
  <p:slideViewPr>
    <p:cSldViewPr snapToGrid="0" snapToObjects="1">
      <p:cViewPr>
        <p:scale>
          <a:sx n="84" d="100"/>
          <a:sy n="84" d="100"/>
        </p:scale>
        <p:origin x="144" y="14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6/3/24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6/3/24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
        <p:nvSpPr>
          <p:cNvPr id="3" name="TextBox 2">
            <a:extLst>
              <a:ext uri="{FF2B5EF4-FFF2-40B4-BE49-F238E27FC236}">
                <a16:creationId xmlns:a16="http://schemas.microsoft.com/office/drawing/2014/main" id="{58D59D7C-6380-09D2-5D21-146A9D67110B}"/>
              </a:ext>
            </a:extLst>
          </p:cNvPr>
          <p:cNvSpPr txBox="1"/>
          <p:nvPr userDrawn="1">
            <p:extLst>
              <p:ext uri="{1162E1C5-73C7-4A58-AE30-91384D911F3F}">
                <p184:classification xmlns:p184="http://schemas.microsoft.com/office/powerpoint/2018/4/main" val="ftr"/>
              </p:ext>
            </p:extLst>
          </p:nvPr>
        </p:nvSpPr>
        <p:spPr>
          <a:xfrm>
            <a:off x="11385550" y="6672580"/>
            <a:ext cx="765175"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cs typeface="Calibri" panose="020F0502020204030204" pitchFamily="34" charset="0"/>
              </a:rPr>
              <a:t>Cisco Confidential</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github.com/raysliang/Applied-Data-Science-Capstone/blob/main/03%20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ysliang/Applied-Data-Science-Capstone/blob/main/05%20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ysliang/Applied-Data-Science-Capstone/blob/main/04%20Complete%20the%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ysliang/Applied-Data-Science-Capstone/blob/main/06%20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ysliang/Applied-Data-Science-Capstone/blob/main/07%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aysliang/Applied-Data-Science-Capstone/blob/main/08%20Complete%20the%20Machine%20Learning%20Predic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raysliang/Applied-Data-Science-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aysliang/Applied-Data-Science-Capstone/blob/main/01%20Data%20Collection%20API%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aysliang/Applied-Data-Science-Capstone/blob/main/02%20Complete%20the%20Data%20Collection%20with%20Web%20Scraping%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Ray Liang</a:t>
            </a:r>
          </a:p>
          <a:p>
            <a:r>
              <a:rPr lang="en-US" dirty="0">
                <a:solidFill>
                  <a:schemeClr val="bg2"/>
                </a:solidFill>
                <a:latin typeface="Abadi" panose="020B0604020104020204" pitchFamily="34" charset="0"/>
                <a:ea typeface="SF Pro" pitchFamily="2" charset="0"/>
                <a:cs typeface="SF Pro" pitchFamily="2" charset="0"/>
              </a:rPr>
              <a:t>6/3/24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988429" cy="4351338"/>
          </a:xfrm>
          <a:prstGeom prst="rect">
            <a:avLst/>
          </a:prstGeom>
        </p:spPr>
        <p:txBody>
          <a:bodyPr/>
          <a:lstStyle/>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EF05A2E2-BD0E-D077-AC3A-B18EF092F94B}"/>
              </a:ext>
            </a:extLst>
          </p:cNvPr>
          <p:cNvPicPr>
            <a:picLocks noChangeAspect="1"/>
          </p:cNvPicPr>
          <p:nvPr/>
        </p:nvPicPr>
        <p:blipFill>
          <a:blip r:embed="rId3"/>
          <a:stretch>
            <a:fillRect/>
          </a:stretch>
        </p:blipFill>
        <p:spPr>
          <a:xfrm>
            <a:off x="6933626" y="1323425"/>
            <a:ext cx="5225423" cy="1004400"/>
          </a:xfrm>
          <a:prstGeom prst="rect">
            <a:avLst/>
          </a:prstGeom>
        </p:spPr>
      </p:pic>
      <p:sp>
        <p:nvSpPr>
          <p:cNvPr id="6" name="TextBox 5">
            <a:extLst>
              <a:ext uri="{FF2B5EF4-FFF2-40B4-BE49-F238E27FC236}">
                <a16:creationId xmlns:a16="http://schemas.microsoft.com/office/drawing/2014/main" id="{1048B368-2F7E-193C-1BDD-52B4B5226A92}"/>
              </a:ext>
            </a:extLst>
          </p:cNvPr>
          <p:cNvSpPr txBox="1"/>
          <p:nvPr/>
        </p:nvSpPr>
        <p:spPr>
          <a:xfrm>
            <a:off x="770011" y="1564736"/>
            <a:ext cx="6104238" cy="3693319"/>
          </a:xfrm>
          <a:prstGeom prst="rect">
            <a:avLst/>
          </a:prstGeom>
          <a:noFill/>
        </p:spPr>
        <p:txBody>
          <a:bodyPr wrap="square">
            <a:spAutoFit/>
          </a:bodyPr>
          <a:lstStyle/>
          <a:p>
            <a:pPr>
              <a:buFont typeface="Arial" panose="020B0604020202020204" pitchFamily="34" charset="0"/>
              <a:buChar char="•"/>
            </a:pPr>
            <a:r>
              <a:rPr lang="en-US" dirty="0"/>
              <a:t>Conducted Exploratory Data Analysis (EDA).</a:t>
            </a:r>
          </a:p>
          <a:p>
            <a:pPr>
              <a:buFont typeface="Arial" panose="020B0604020202020204" pitchFamily="34" charset="0"/>
              <a:buChar char="•"/>
            </a:pPr>
            <a:r>
              <a:rPr lang="en-US" dirty="0"/>
              <a:t>Determined the total number of launch sites.</a:t>
            </a:r>
          </a:p>
          <a:p>
            <a:pPr>
              <a:buFont typeface="Arial" panose="020B0604020202020204" pitchFamily="34" charset="0"/>
              <a:buChar char="•"/>
            </a:pPr>
            <a:r>
              <a:rPr lang="en-US" dirty="0"/>
              <a:t>Computed the count and frequency of each orbit type.</a:t>
            </a:r>
          </a:p>
          <a:p>
            <a:pPr>
              <a:buFont typeface="Arial" panose="020B0604020202020204" pitchFamily="34" charset="0"/>
              <a:buChar char="•"/>
            </a:pPr>
            <a:r>
              <a:rPr lang="en-US" dirty="0"/>
              <a:t>Calculated the count and distribution of mission outcomes for each orbit type.</a:t>
            </a:r>
          </a:p>
          <a:p>
            <a:pPr>
              <a:buFont typeface="Arial" panose="020B0604020202020204" pitchFamily="34" charset="0"/>
              <a:buChar char="•"/>
            </a:pPr>
            <a:r>
              <a:rPr lang="en-US" dirty="0"/>
              <a:t>Generated a landing outcome label from the 'Outcome' column.</a:t>
            </a:r>
          </a:p>
          <a:p>
            <a:pPr>
              <a:buFont typeface="Arial" panose="020B0604020202020204" pitchFamily="34" charset="0"/>
              <a:buChar char="•"/>
            </a:pPr>
            <a:r>
              <a:rPr lang="en-US" dirty="0"/>
              <a:t>Exported the dataset to a CSV file.</a:t>
            </a:r>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dirty="0">
                <a:hlinkClick r:id="rId4"/>
              </a:rPr>
              <a:t>https://github.com/raysliang/Applied-Data-Science-Capstone/blob/main/03%20Data%20Wrangling.ipynb</a:t>
            </a:r>
            <a:endParaRPr lang="en-US" dirty="0"/>
          </a:p>
          <a:p>
            <a:endParaRPr lang="en-US" dirty="0"/>
          </a:p>
        </p:txBody>
      </p:sp>
      <p:pic>
        <p:nvPicPr>
          <p:cNvPr id="7" name="Picture 6">
            <a:extLst>
              <a:ext uri="{FF2B5EF4-FFF2-40B4-BE49-F238E27FC236}">
                <a16:creationId xmlns:a16="http://schemas.microsoft.com/office/drawing/2014/main" id="{880EA37E-E919-3E1A-BE0A-45DE4BEDC7DA}"/>
              </a:ext>
            </a:extLst>
          </p:cNvPr>
          <p:cNvPicPr>
            <a:picLocks noChangeAspect="1"/>
          </p:cNvPicPr>
          <p:nvPr/>
        </p:nvPicPr>
        <p:blipFill>
          <a:blip r:embed="rId5"/>
          <a:stretch>
            <a:fillRect/>
          </a:stretch>
        </p:blipFill>
        <p:spPr>
          <a:xfrm>
            <a:off x="7824217" y="2808365"/>
            <a:ext cx="3444239" cy="273666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buFont typeface="Arial" panose="020B0604020202020204" pitchFamily="34" charset="0"/>
              <a:buChar char="•"/>
            </a:pPr>
            <a:r>
              <a:rPr lang="en-US" sz="2000" dirty="0"/>
              <a:t>Analyzed the correlation between Flight Number and Launch Site.</a:t>
            </a:r>
          </a:p>
          <a:p>
            <a:pPr>
              <a:buFont typeface="Arial" panose="020B0604020202020204" pitchFamily="34" charset="0"/>
              <a:buChar char="•"/>
            </a:pPr>
            <a:r>
              <a:rPr lang="en-US" sz="2000" dirty="0"/>
              <a:t>Examined the connection between Payload mass and chosen Launch Site.</a:t>
            </a:r>
          </a:p>
          <a:p>
            <a:pPr>
              <a:buFont typeface="Arial" panose="020B0604020202020204" pitchFamily="34" charset="0"/>
              <a:buChar char="•"/>
            </a:pPr>
            <a:r>
              <a:rPr lang="en-US" sz="2000" dirty="0"/>
              <a:t>Investigated the success rate associated with each orbit type.</a:t>
            </a:r>
          </a:p>
          <a:p>
            <a:pPr>
              <a:buFont typeface="Arial" panose="020B0604020202020204" pitchFamily="34" charset="0"/>
              <a:buChar char="•"/>
            </a:pPr>
            <a:r>
              <a:rPr lang="en-US" sz="2000" dirty="0"/>
              <a:t>Explored the relationship between Flight Number and Orbit type.</a:t>
            </a:r>
          </a:p>
          <a:p>
            <a:pPr>
              <a:buFont typeface="Arial" panose="020B0604020202020204" pitchFamily="34" charset="0"/>
              <a:buChar char="•"/>
            </a:pPr>
            <a:r>
              <a:rPr lang="en-US" sz="2000" dirty="0"/>
              <a:t>Studied the link between Payload mass and Orbit type.</a:t>
            </a:r>
          </a:p>
          <a:p>
            <a:pPr>
              <a:buFont typeface="Arial" panose="020B0604020202020204" pitchFamily="34" charset="0"/>
              <a:buChar char="•"/>
            </a:pPr>
            <a:r>
              <a:rPr lang="en-US" sz="2000" dirty="0"/>
              <a:t>Charted the trend of launch success over successive years.</a:t>
            </a:r>
            <a:endParaRPr lang="en-US" dirty="0"/>
          </a:p>
          <a:p>
            <a:endParaRPr lang="en-US" dirty="0"/>
          </a:p>
          <a:p>
            <a:pPr marL="0" indent="0">
              <a:buNone/>
            </a:pPr>
            <a:r>
              <a:rPr lang="en-US" sz="1800" dirty="0">
                <a:hlinkClick r:id="rId3"/>
              </a:rPr>
              <a:t>https://github.com/raysliang/Applied-Data-Science-Capstone/blob/main/05%20EDA%20with%20Visualization%20Lab.ipynb</a:t>
            </a:r>
            <a:endParaRPr lang="en-US" sz="1800"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2560"/>
            <a:ext cx="9745589" cy="4725353"/>
          </a:xfrm>
          <a:prstGeom prst="rect">
            <a:avLst/>
          </a:prstGeom>
        </p:spPr>
        <p:txBody>
          <a:bodyPr lIns="91440" tIns="45720" rIns="91440" bIns="45720" anchor="t"/>
          <a:lstStyle/>
          <a:p>
            <a:pPr>
              <a:buFont typeface="+mj-lt"/>
              <a:buAutoNum type="arabicPeriod"/>
            </a:pPr>
            <a:r>
              <a:rPr lang="en-US" sz="1600" dirty="0"/>
              <a:t>List unique space mission launch sites.</a:t>
            </a:r>
          </a:p>
          <a:p>
            <a:pPr>
              <a:buFont typeface="+mj-lt"/>
              <a:buAutoNum type="arabicPeriod"/>
            </a:pPr>
            <a:r>
              <a:rPr lang="en-US" sz="1600" dirty="0"/>
              <a:t>Identify top 5 'CCA' launch sites.</a:t>
            </a:r>
          </a:p>
          <a:p>
            <a:pPr>
              <a:buFont typeface="+mj-lt"/>
              <a:buAutoNum type="arabicPeriod"/>
            </a:pPr>
            <a:r>
              <a:rPr lang="en-US" sz="1600" dirty="0"/>
              <a:t>Calculate total payload by NASA CRS missions.</a:t>
            </a:r>
          </a:p>
          <a:p>
            <a:pPr>
              <a:buFont typeface="+mj-lt"/>
              <a:buAutoNum type="arabicPeriod"/>
            </a:pPr>
            <a:r>
              <a:rPr lang="en-US" sz="1600" dirty="0"/>
              <a:t>Average payload by Falcon 9 v1.1 boosters.</a:t>
            </a:r>
          </a:p>
          <a:p>
            <a:pPr>
              <a:buFont typeface="+mj-lt"/>
              <a:buAutoNum type="arabicPeriod"/>
            </a:pPr>
            <a:r>
              <a:rPr lang="en-US" sz="1600" dirty="0"/>
              <a:t>Date of first successful ground pad landing.</a:t>
            </a:r>
          </a:p>
          <a:p>
            <a:pPr>
              <a:buFont typeface="+mj-lt"/>
              <a:buAutoNum type="arabicPeriod"/>
            </a:pPr>
            <a:r>
              <a:rPr lang="en-US" sz="1600" dirty="0"/>
              <a:t>Boosters with successful drone ship landings carrying 4,000-6,000 kg payloads.</a:t>
            </a:r>
          </a:p>
          <a:p>
            <a:pPr>
              <a:buFont typeface="+mj-lt"/>
              <a:buAutoNum type="arabicPeriod"/>
            </a:pPr>
            <a:r>
              <a:rPr lang="en-US" sz="1600" dirty="0"/>
              <a:t>Count of successful vs. failed missions.</a:t>
            </a:r>
          </a:p>
          <a:p>
            <a:pPr>
              <a:buFont typeface="+mj-lt"/>
              <a:buAutoNum type="arabicPeriod"/>
            </a:pPr>
            <a:r>
              <a:rPr lang="en-US" sz="1600" dirty="0"/>
              <a:t>Booster versions with max payload.</a:t>
            </a:r>
          </a:p>
          <a:p>
            <a:pPr>
              <a:buFont typeface="+mj-lt"/>
              <a:buAutoNum type="arabicPeriod"/>
            </a:pPr>
            <a:r>
              <a:rPr lang="en-US" sz="1600" dirty="0"/>
              <a:t>2015 failed drone ship landings with booster versions and launch sites.</a:t>
            </a:r>
          </a:p>
          <a:p>
            <a:pPr>
              <a:buFont typeface="+mj-lt"/>
              <a:buAutoNum type="arabicPeriod"/>
            </a:pPr>
            <a:r>
              <a:rPr lang="en-US" sz="1600" dirty="0"/>
              <a:t>Rank landing outcomes from 2010-06-04 to 2017-03-20.</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3"/>
              </a:rPr>
              <a:t>https://github.com/raysliang/Applied-Data-Science-Capstone/blob/main/04%20Complete%20the%20EDA%20with%20SQL.ipynb</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buFont typeface="Arial" panose="020B0604020202020204" pitchFamily="34" charset="0"/>
              <a:buChar char="•"/>
            </a:pPr>
            <a:r>
              <a:rPr lang="en-US" sz="2000" dirty="0"/>
              <a:t>Plotted all launch sites on a Folium map and added map features like markers, circles, and lines to indicate launch successes or failures at each site.</a:t>
            </a:r>
          </a:p>
          <a:p>
            <a:pPr>
              <a:buFont typeface="Arial" panose="020B0604020202020204" pitchFamily="34" charset="0"/>
              <a:buChar char="•"/>
            </a:pPr>
            <a:r>
              <a:rPr lang="en-US" sz="2000" dirty="0"/>
              <a:t>Categorized launch outcomes as 0 for failure and 1 for success.</a:t>
            </a:r>
          </a:p>
          <a:p>
            <a:pPr>
              <a:buFont typeface="Arial" panose="020B0604020202020204" pitchFamily="34" charset="0"/>
              <a:buChar char="•"/>
            </a:pPr>
            <a:r>
              <a:rPr lang="en-US" sz="2000" dirty="0"/>
              <a:t>Used color-coded marker clusters to visualize launch sites with higher success rates.</a:t>
            </a:r>
          </a:p>
          <a:p>
            <a:pPr>
              <a:buFont typeface="Arial" panose="020B0604020202020204" pitchFamily="34" charset="0"/>
              <a:buChar char="•"/>
            </a:pPr>
            <a:r>
              <a:rPr lang="en-US" sz="2000" dirty="0"/>
              <a:t>Measured distances from launch sites to nearby railways, highways, and coastlines, and analyzed their proximity to cities.</a:t>
            </a:r>
            <a:endParaRPr lang="en-US" sz="3600" dirty="0"/>
          </a:p>
          <a:p>
            <a:pPr marL="0" indent="0">
              <a:buNone/>
            </a:pPr>
            <a:r>
              <a:rPr lang="en-US" sz="1800" dirty="0">
                <a:hlinkClick r:id="rId3"/>
              </a:rPr>
              <a:t>https://github.com/raysliang/Applied-Data-Science-Capstone/blob/main/06%20Interactive%20Visual%20Analytics%20with%20Folium%20lab.ipynb</a:t>
            </a:r>
            <a:endParaRPr lang="en-US" sz="1800" dirty="0"/>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buFont typeface="Arial" panose="020B0604020202020204" pitchFamily="34" charset="0"/>
              <a:buChar char="•"/>
            </a:pPr>
            <a:r>
              <a:rPr lang="en-US" sz="2000" dirty="0"/>
              <a:t>Created a dashboard using </a:t>
            </a:r>
            <a:r>
              <a:rPr lang="en-US" sz="2000" dirty="0" err="1"/>
              <a:t>Plotly</a:t>
            </a:r>
            <a:r>
              <a:rPr lang="en-US" sz="2000" dirty="0"/>
              <a:t> Dash.</a:t>
            </a:r>
          </a:p>
          <a:p>
            <a:pPr>
              <a:buFont typeface="Arial" panose="020B0604020202020204" pitchFamily="34" charset="0"/>
              <a:buChar char="•"/>
            </a:pPr>
            <a:r>
              <a:rPr lang="en-US" sz="2000" dirty="0"/>
              <a:t>Displayed Pie Charts to represent the count of successful launches across all sites.</a:t>
            </a:r>
          </a:p>
          <a:p>
            <a:pPr>
              <a:buFont typeface="Arial" panose="020B0604020202020204" pitchFamily="34" charset="0"/>
              <a:buChar char="•"/>
            </a:pPr>
            <a:r>
              <a:rPr lang="en-US" sz="2000" dirty="0"/>
              <a:t>Incorporated a slider to select a range of payload masses.</a:t>
            </a:r>
          </a:p>
          <a:p>
            <a:pPr>
              <a:buFont typeface="Arial" panose="020B0604020202020204" pitchFamily="34" charset="0"/>
              <a:buChar char="•"/>
            </a:pPr>
            <a:r>
              <a:rPr lang="en-US" sz="2000" dirty="0"/>
              <a:t>Generated a scatter plot that updates according to the selected payload range from the slider.</a:t>
            </a:r>
            <a:endParaRPr lang="en-US" sz="2200" dirty="0">
              <a:solidFill>
                <a:schemeClr val="accent3">
                  <a:lumMod val="25000"/>
                </a:schemeClr>
              </a:solidFill>
              <a:latin typeface="Abadi" panose="020B0604020104020204" pitchFamily="34" charset="0"/>
            </a:endParaRPr>
          </a:p>
          <a:p>
            <a:pPr marL="0" indent="0">
              <a:buNone/>
            </a:pPr>
            <a:r>
              <a:rPr lang="en-US" sz="2000" dirty="0">
                <a:hlinkClick r:id="rId3"/>
              </a:rPr>
              <a:t>https://github.com/raysliang/Applied-Data-Science-Capstone/blob/main/07%20spacex_dash_app.py</a:t>
            </a:r>
            <a:endParaRPr lang="en-US" sz="2000" dirty="0"/>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buFont typeface="Arial" panose="020B0604020202020204" pitchFamily="34" charset="0"/>
              <a:buChar char="•"/>
            </a:pPr>
            <a:r>
              <a:rPr lang="en-US" sz="2000"/>
              <a:t>Conducted Exploratory Data Analysis (EDA) and identified training labels.</a:t>
            </a:r>
          </a:p>
          <a:p>
            <a:pPr>
              <a:buFont typeface="Arial" panose="020B0604020202020204" pitchFamily="34" charset="0"/>
              <a:buChar char="•"/>
            </a:pPr>
            <a:r>
              <a:rPr lang="en-US" sz="2000"/>
              <a:t>Added a column to denote the class.</a:t>
            </a:r>
          </a:p>
          <a:p>
            <a:pPr>
              <a:buFont typeface="Arial" panose="020B0604020202020204" pitchFamily="34" charset="0"/>
              <a:buChar char="•"/>
            </a:pPr>
            <a:r>
              <a:rPr lang="en-US" sz="2000"/>
              <a:t>Normalized the dataset.</a:t>
            </a:r>
          </a:p>
          <a:p>
            <a:pPr>
              <a:buFont typeface="Arial" panose="020B0604020202020204" pitchFamily="34" charset="0"/>
              <a:buChar char="•"/>
            </a:pPr>
            <a:r>
              <a:rPr lang="en-US" sz="2000"/>
              <a:t>Divided the dataset into training and testing subsets.</a:t>
            </a:r>
          </a:p>
          <a:p>
            <a:pPr>
              <a:buFont typeface="Arial" panose="020B0604020202020204" pitchFamily="34" charset="0"/>
              <a:buChar char="•"/>
            </a:pPr>
            <a:r>
              <a:rPr lang="en-US" sz="2000"/>
              <a:t>Searched for the optimal hyperparameters for SVM, Classification Trees, and Logistic Regression models.</a:t>
            </a:r>
          </a:p>
          <a:p>
            <a:pPr>
              <a:buFont typeface="Arial" panose="020B0604020202020204" pitchFamily="34" charset="0"/>
              <a:buChar char="•"/>
            </a:pPr>
            <a:r>
              <a:rPr lang="en-US" sz="2000"/>
              <a:t>Evaluated and compared the accuracy of each model using the test data.</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buNone/>
            </a:pPr>
            <a:r>
              <a:rPr lang="en-US" sz="1800">
                <a:hlinkClick r:id="rId3"/>
              </a:rPr>
              <a:t>https://github.com/raysliang/Applied-Data-Science-Capstone/blob/main/08%20Complete%20the%20Machine%20Learning%20Prediction%20lab.ipynb</a:t>
            </a:r>
            <a:endParaRPr lang="en-US" sz="1800"/>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endParaRPr lang="en-US" dirty="0">
              <a:solidFill>
                <a:srgbClr val="0B49CB"/>
              </a:solidFill>
              <a:latin typeface="Abadi"/>
            </a:endParaRPr>
          </a:p>
        </p:txBody>
      </p:sp>
      <p:pic>
        <p:nvPicPr>
          <p:cNvPr id="2" name="Picture 1">
            <a:extLst>
              <a:ext uri="{FF2B5EF4-FFF2-40B4-BE49-F238E27FC236}">
                <a16:creationId xmlns:a16="http://schemas.microsoft.com/office/drawing/2014/main" id="{0A884B61-37CC-7A3B-84F3-7DF3E4CBAD8F}"/>
              </a:ext>
            </a:extLst>
          </p:cNvPr>
          <p:cNvPicPr>
            <a:picLocks noChangeAspect="1"/>
          </p:cNvPicPr>
          <p:nvPr/>
        </p:nvPicPr>
        <p:blipFill>
          <a:blip r:embed="rId4"/>
          <a:stretch>
            <a:fillRect/>
          </a:stretch>
        </p:blipFill>
        <p:spPr>
          <a:xfrm>
            <a:off x="9607550" y="339062"/>
            <a:ext cx="2584450" cy="223520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4380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1600" dirty="0">
                <a:solidFill>
                  <a:schemeClr val="tx1"/>
                </a:solidFill>
              </a:rPr>
              <a:t>SpaceX operates from four distinct launch sites.</a:t>
            </a:r>
          </a:p>
          <a:p>
            <a:pPr>
              <a:buFont typeface="Arial" panose="020B0604020202020204" pitchFamily="34" charset="0"/>
              <a:buChar char="•"/>
            </a:pPr>
            <a:r>
              <a:rPr lang="en-US" sz="1600" dirty="0">
                <a:solidFill>
                  <a:schemeClr val="tx1"/>
                </a:solidFill>
              </a:rPr>
              <a:t>Initial launches were conducted for SpaceX and NASA.</a:t>
            </a:r>
          </a:p>
          <a:p>
            <a:pPr>
              <a:buFont typeface="Arial" panose="020B0604020202020204" pitchFamily="34" charset="0"/>
              <a:buChar char="•"/>
            </a:pPr>
            <a:r>
              <a:rPr lang="en-US" sz="1600" dirty="0">
                <a:solidFill>
                  <a:schemeClr val="tx1"/>
                </a:solidFill>
              </a:rPr>
              <a:t>The F9 v1.1 booster's average payload is 2,928 kg.</a:t>
            </a:r>
          </a:p>
          <a:p>
            <a:pPr>
              <a:buFont typeface="Arial" panose="020B0604020202020204" pitchFamily="34" charset="0"/>
              <a:buChar char="•"/>
            </a:pPr>
            <a:r>
              <a:rPr lang="en-US" sz="1600" dirty="0">
                <a:solidFill>
                  <a:schemeClr val="tx1"/>
                </a:solidFill>
              </a:rPr>
              <a:t>The first successful landing occurred in 2015, five years after SpaceX's inaugural launch.</a:t>
            </a:r>
          </a:p>
          <a:p>
            <a:pPr>
              <a:buFont typeface="Arial" panose="020B0604020202020204" pitchFamily="34" charset="0"/>
              <a:buChar char="•"/>
            </a:pPr>
            <a:r>
              <a:rPr lang="en-US" sz="1600" dirty="0">
                <a:solidFill>
                  <a:schemeClr val="tx1"/>
                </a:solidFill>
              </a:rPr>
              <a:t>Numerous Falcon 9 boosters have successfully landed on drone ships, often carrying payloads above the average.</a:t>
            </a:r>
          </a:p>
          <a:p>
            <a:pPr>
              <a:buFont typeface="Arial" panose="020B0604020202020204" pitchFamily="34" charset="0"/>
              <a:buChar char="•"/>
            </a:pPr>
            <a:r>
              <a:rPr lang="en-US" sz="1600" dirty="0">
                <a:solidFill>
                  <a:schemeClr val="tx1"/>
                </a:solidFill>
              </a:rPr>
              <a:t>Mission outcomes have nearly a 100% success rate.</a:t>
            </a:r>
          </a:p>
          <a:p>
            <a:pPr>
              <a:buFont typeface="Arial" panose="020B0604020202020204" pitchFamily="34" charset="0"/>
              <a:buChar char="•"/>
            </a:pPr>
            <a:r>
              <a:rPr lang="en-US" sz="1600" dirty="0">
                <a:solidFill>
                  <a:schemeClr val="tx1"/>
                </a:solidFill>
              </a:rPr>
              <a:t>In 2015, two booster versions, F9 v1.1 B1012 and F9 v1.1 B1015, failed to land on drone ships.</a:t>
            </a:r>
          </a:p>
          <a:p>
            <a:pPr>
              <a:buFont typeface="Arial" panose="020B0604020202020204" pitchFamily="34" charset="0"/>
              <a:buChar char="•"/>
            </a:pPr>
            <a:r>
              <a:rPr lang="en-US" sz="1600" dirty="0">
                <a:solidFill>
                  <a:schemeClr val="tx1"/>
                </a:solidFill>
              </a:rPr>
              <a:t>Landing outcomes have improved over the years.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F45590F7-34D6-0F6D-62D1-C1C4AF0601FD}"/>
              </a:ext>
            </a:extLst>
          </p:cNvPr>
          <p:cNvPicPr>
            <a:picLocks noChangeAspect="1"/>
          </p:cNvPicPr>
          <p:nvPr/>
        </p:nvPicPr>
        <p:blipFill>
          <a:blip r:embed="rId4"/>
          <a:stretch>
            <a:fillRect/>
          </a:stretch>
        </p:blipFill>
        <p:spPr>
          <a:xfrm>
            <a:off x="8714772" y="4697730"/>
            <a:ext cx="3187700" cy="1943100"/>
          </a:xfrm>
          <a:prstGeom prst="rect">
            <a:avLst/>
          </a:prstGeom>
        </p:spPr>
      </p:pic>
      <p:pic>
        <p:nvPicPr>
          <p:cNvPr id="3" name="Picture 2">
            <a:extLst>
              <a:ext uri="{FF2B5EF4-FFF2-40B4-BE49-F238E27FC236}">
                <a16:creationId xmlns:a16="http://schemas.microsoft.com/office/drawing/2014/main" id="{704BA2CC-3443-1A54-28A4-C5B580A9FDA0}"/>
              </a:ext>
            </a:extLst>
          </p:cNvPr>
          <p:cNvPicPr>
            <a:picLocks noChangeAspect="1"/>
          </p:cNvPicPr>
          <p:nvPr/>
        </p:nvPicPr>
        <p:blipFill>
          <a:blip r:embed="rId5"/>
          <a:stretch>
            <a:fillRect/>
          </a:stretch>
        </p:blipFill>
        <p:spPr>
          <a:xfrm>
            <a:off x="8872397" y="214748"/>
            <a:ext cx="2707350" cy="2328544"/>
          </a:xfrm>
          <a:prstGeom prst="rect">
            <a:avLst/>
          </a:prstGeom>
        </p:spPr>
      </p:pic>
      <p:pic>
        <p:nvPicPr>
          <p:cNvPr id="5" name="Picture 4">
            <a:extLst>
              <a:ext uri="{FF2B5EF4-FFF2-40B4-BE49-F238E27FC236}">
                <a16:creationId xmlns:a16="http://schemas.microsoft.com/office/drawing/2014/main" id="{BF647608-D076-2F83-9FEC-E04922F21026}"/>
              </a:ext>
            </a:extLst>
          </p:cNvPr>
          <p:cNvPicPr>
            <a:picLocks noChangeAspect="1"/>
          </p:cNvPicPr>
          <p:nvPr/>
        </p:nvPicPr>
        <p:blipFill>
          <a:blip r:embed="rId6"/>
          <a:stretch>
            <a:fillRect/>
          </a:stretch>
        </p:blipFill>
        <p:spPr>
          <a:xfrm>
            <a:off x="8994172" y="2756911"/>
            <a:ext cx="2463800" cy="172720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49AA54B4-993E-F16B-3EC3-AC8F8A771C42}"/>
              </a:ext>
            </a:extLst>
          </p:cNvPr>
          <p:cNvPicPr>
            <a:picLocks noChangeAspect="1"/>
          </p:cNvPicPr>
          <p:nvPr/>
        </p:nvPicPr>
        <p:blipFill>
          <a:blip r:embed="rId3"/>
          <a:stretch>
            <a:fillRect/>
          </a:stretch>
        </p:blipFill>
        <p:spPr>
          <a:xfrm>
            <a:off x="961962" y="3167575"/>
            <a:ext cx="9676563" cy="2504423"/>
          </a:xfrm>
          <a:prstGeom prst="rect">
            <a:avLst/>
          </a:prstGeom>
        </p:spPr>
      </p:pic>
      <p:sp>
        <p:nvSpPr>
          <p:cNvPr id="7" name="TextBox 6">
            <a:extLst>
              <a:ext uri="{FF2B5EF4-FFF2-40B4-BE49-F238E27FC236}">
                <a16:creationId xmlns:a16="http://schemas.microsoft.com/office/drawing/2014/main" id="{EBB41CDF-59B0-4ADF-429F-F1746A0BE2D7}"/>
              </a:ext>
            </a:extLst>
          </p:cNvPr>
          <p:cNvSpPr txBox="1"/>
          <p:nvPr/>
        </p:nvSpPr>
        <p:spPr>
          <a:xfrm>
            <a:off x="961961" y="1890670"/>
            <a:ext cx="9676563" cy="646331"/>
          </a:xfrm>
          <a:prstGeom prst="rect">
            <a:avLst/>
          </a:prstGeom>
          <a:noFill/>
        </p:spPr>
        <p:txBody>
          <a:bodyPr wrap="square">
            <a:spAutoFit/>
          </a:bodyPr>
          <a:lstStyle/>
          <a:p>
            <a:r>
              <a:rPr lang="en-US" dirty="0"/>
              <a:t>The analysis of the plot indicates that a higher number of flights at a launch site correlates with an increased success rate at that site.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02616" y="1883531"/>
            <a:ext cx="10050389" cy="1115403"/>
          </a:xfrm>
          <a:prstGeom prst="rect">
            <a:avLst/>
          </a:prstGeom>
        </p:spPr>
        <p:txBody>
          <a:bodyPr>
            <a:normAutofit/>
          </a:bodyPr>
          <a:lstStyle/>
          <a:p>
            <a:pPr>
              <a:lnSpc>
                <a:spcPct val="100000"/>
              </a:lnSpc>
              <a:spcBef>
                <a:spcPts val="1400"/>
              </a:spcBef>
            </a:pPr>
            <a:r>
              <a:rPr lang="en-US" sz="1600" dirty="0"/>
              <a:t>The CCAFS launch site has conducted the most launches, accommodating a wide range of payload masses.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2">
            <a:extLst>
              <a:ext uri="{FF2B5EF4-FFF2-40B4-BE49-F238E27FC236}">
                <a16:creationId xmlns:a16="http://schemas.microsoft.com/office/drawing/2014/main" id="{21EAC534-01F8-EA83-AB9B-3FDEB9D7D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052" y="2454854"/>
            <a:ext cx="6166599"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2200" dirty="0">
                <a:solidFill>
                  <a:schemeClr val="accent3">
                    <a:lumMod val="25000"/>
                  </a:schemeClr>
                </a:solidFill>
                <a:latin typeface="Abadi" panose="020B0604020104020204" pitchFamily="34" charset="0"/>
              </a:rPr>
              <a:t>The highest SR orbits are ES-L1,SSO,and HEO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5BBC974A-9B0A-DC2F-EC4B-78ED1DB62FB6}"/>
              </a:ext>
            </a:extLst>
          </p:cNvPr>
          <p:cNvPicPr>
            <a:picLocks noChangeAspect="1"/>
          </p:cNvPicPr>
          <p:nvPr/>
        </p:nvPicPr>
        <p:blipFill>
          <a:blip r:embed="rId3"/>
          <a:stretch>
            <a:fillRect/>
          </a:stretch>
        </p:blipFill>
        <p:spPr>
          <a:xfrm>
            <a:off x="5146230" y="1837003"/>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F84C4BB7-B757-13E3-0307-DC6C813F8ECA}"/>
              </a:ext>
            </a:extLst>
          </p:cNvPr>
          <p:cNvPicPr>
            <a:picLocks noChangeAspect="1"/>
          </p:cNvPicPr>
          <p:nvPr/>
        </p:nvPicPr>
        <p:blipFill>
          <a:blip r:embed="rId3"/>
          <a:stretch>
            <a:fillRect/>
          </a:stretch>
        </p:blipFill>
        <p:spPr>
          <a:xfrm>
            <a:off x="1342767" y="3529484"/>
            <a:ext cx="8263457" cy="2105025"/>
          </a:xfrm>
          <a:prstGeom prst="rect">
            <a:avLst/>
          </a:prstGeom>
        </p:spPr>
      </p:pic>
      <p:sp>
        <p:nvSpPr>
          <p:cNvPr id="7" name="TextBox 6">
            <a:extLst>
              <a:ext uri="{FF2B5EF4-FFF2-40B4-BE49-F238E27FC236}">
                <a16:creationId xmlns:a16="http://schemas.microsoft.com/office/drawing/2014/main" id="{384997D3-B31D-9CB4-402F-54CF513FB7FD}"/>
              </a:ext>
            </a:extLst>
          </p:cNvPr>
          <p:cNvSpPr txBox="1"/>
          <p:nvPr/>
        </p:nvSpPr>
        <p:spPr>
          <a:xfrm>
            <a:off x="1342767" y="1856018"/>
            <a:ext cx="6096000" cy="1282402"/>
          </a:xfrm>
          <a:prstGeom prst="rect">
            <a:avLst/>
          </a:prstGeom>
          <a:noFill/>
        </p:spPr>
        <p:txBody>
          <a:bodyPr wrap="square">
            <a:spAutoFit/>
          </a:bodyPr>
          <a:lstStyle/>
          <a:p>
            <a:pPr>
              <a:lnSpc>
                <a:spcPct val="100000"/>
              </a:lnSpc>
              <a:spcBef>
                <a:spcPts val="1400"/>
              </a:spcBef>
            </a:pPr>
            <a:r>
              <a:rPr lang="en-CA" sz="1800" dirty="0">
                <a:solidFill>
                  <a:schemeClr val="accent3">
                    <a:lumMod val="25000"/>
                  </a:schemeClr>
                </a:solidFill>
                <a:latin typeface="Abadi" panose="020B0604020104020204" pitchFamily="34" charset="0"/>
              </a:rPr>
              <a:t>Show a </a:t>
            </a:r>
            <a:r>
              <a:rPr lang="en-US" sz="18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r>
              <a:rPr lang="en-US" sz="18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1800" dirty="0">
                <a:solidFill>
                  <a:schemeClr val="accent3">
                    <a:lumMod val="25000"/>
                  </a:schemeClr>
                </a:solidFill>
                <a:latin typeface="Abadi" panose="020B0604020104020204" pitchFamily="34" charset="0"/>
              </a:rPr>
              <a:t>The ISS is high in Success rate </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FE38555D-F736-144A-0994-5DB51A08F09E}"/>
              </a:ext>
            </a:extLst>
          </p:cNvPr>
          <p:cNvPicPr>
            <a:picLocks noChangeAspect="1"/>
          </p:cNvPicPr>
          <p:nvPr/>
        </p:nvPicPr>
        <p:blipFill>
          <a:blip r:embed="rId3"/>
          <a:stretch>
            <a:fillRect/>
          </a:stretch>
        </p:blipFill>
        <p:spPr>
          <a:xfrm>
            <a:off x="1146614" y="3627120"/>
            <a:ext cx="9082607" cy="2095500"/>
          </a:xfrm>
          <a:prstGeom prst="rect">
            <a:avLst/>
          </a:prstGeom>
        </p:spPr>
      </p:pic>
      <p:sp>
        <p:nvSpPr>
          <p:cNvPr id="7" name="TextBox 6">
            <a:extLst>
              <a:ext uri="{FF2B5EF4-FFF2-40B4-BE49-F238E27FC236}">
                <a16:creationId xmlns:a16="http://schemas.microsoft.com/office/drawing/2014/main" id="{72C6ABEF-4FF5-3E4D-1441-231A856499B6}"/>
              </a:ext>
            </a:extLst>
          </p:cNvPr>
          <p:cNvSpPr txBox="1"/>
          <p:nvPr/>
        </p:nvSpPr>
        <p:spPr>
          <a:xfrm>
            <a:off x="1539240" y="1948478"/>
            <a:ext cx="6096000" cy="825867"/>
          </a:xfrm>
          <a:prstGeom prst="rect">
            <a:avLst/>
          </a:prstGeom>
          <a:noFill/>
        </p:spPr>
        <p:txBody>
          <a:bodyPr wrap="square">
            <a:spAutoFit/>
          </a:bodyPr>
          <a:lstStyle/>
          <a:p>
            <a:pPr>
              <a:lnSpc>
                <a:spcPct val="100000"/>
              </a:lnSpc>
              <a:spcBef>
                <a:spcPts val="1400"/>
              </a:spcBef>
            </a:pPr>
            <a:r>
              <a:rPr lang="en-CA" sz="1800" dirty="0">
                <a:solidFill>
                  <a:schemeClr val="accent3">
                    <a:lumMod val="25000"/>
                  </a:schemeClr>
                </a:solidFill>
                <a:latin typeface="Abadi" panose="020B0604020104020204" pitchFamily="34" charset="0"/>
              </a:rPr>
              <a:t>Show a </a:t>
            </a:r>
            <a:r>
              <a:rPr lang="en-US" sz="18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sz="1800" dirty="0">
                <a:solidFill>
                  <a:schemeClr val="accent3">
                    <a:lumMod val="25000"/>
                  </a:schemeClr>
                </a:solidFill>
                <a:latin typeface="Abadi" panose="020B0604020104020204" pitchFamily="34" charset="0"/>
              </a:rPr>
              <a:t>Show the screenshot of the scatter plot with explanations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06F0CD5E-2FB8-88FD-5087-75457386676D}"/>
              </a:ext>
            </a:extLst>
          </p:cNvPr>
          <p:cNvPicPr>
            <a:picLocks noChangeAspect="1"/>
          </p:cNvPicPr>
          <p:nvPr/>
        </p:nvPicPr>
        <p:blipFill>
          <a:blip r:embed="rId3"/>
          <a:stretch>
            <a:fillRect/>
          </a:stretch>
        </p:blipFill>
        <p:spPr>
          <a:xfrm>
            <a:off x="589075" y="1846036"/>
            <a:ext cx="6303910" cy="3602565"/>
          </a:xfrm>
          <a:prstGeom prst="rect">
            <a:avLst/>
          </a:prstGeom>
        </p:spPr>
      </p:pic>
      <p:sp>
        <p:nvSpPr>
          <p:cNvPr id="6" name="Content Placeholder 2">
            <a:extLst>
              <a:ext uri="{FF2B5EF4-FFF2-40B4-BE49-F238E27FC236}">
                <a16:creationId xmlns:a16="http://schemas.microsoft.com/office/drawing/2014/main" id="{5376F918-7A8C-42A2-13ED-0C5C4C61E218}"/>
              </a:ext>
            </a:extLst>
          </p:cNvPr>
          <p:cNvSpPr txBox="1">
            <a:spLocks/>
          </p:cNvSpPr>
          <p:nvPr/>
        </p:nvSpPr>
        <p:spPr>
          <a:xfrm>
            <a:off x="7033651" y="1830796"/>
            <a:ext cx="3932238"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start to increase dramatically and the highest where in 2019</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053EB16A-D005-CE44-3D17-08674D611D86}"/>
              </a:ext>
            </a:extLst>
          </p:cNvPr>
          <p:cNvPicPr>
            <a:picLocks noChangeAspect="1"/>
          </p:cNvPicPr>
          <p:nvPr/>
        </p:nvPicPr>
        <p:blipFill>
          <a:blip r:embed="rId3"/>
          <a:stretch>
            <a:fillRect/>
          </a:stretch>
        </p:blipFill>
        <p:spPr>
          <a:xfrm>
            <a:off x="662360" y="1998595"/>
            <a:ext cx="6253212" cy="3534424"/>
          </a:xfrm>
          <a:prstGeom prst="rect">
            <a:avLst/>
          </a:prstGeom>
        </p:spPr>
      </p:pic>
      <p:sp>
        <p:nvSpPr>
          <p:cNvPr id="7" name="TextBox 6">
            <a:extLst>
              <a:ext uri="{FF2B5EF4-FFF2-40B4-BE49-F238E27FC236}">
                <a16:creationId xmlns:a16="http://schemas.microsoft.com/office/drawing/2014/main" id="{6E403F65-E9B0-57CA-64AA-103D3B190C6A}"/>
              </a:ext>
            </a:extLst>
          </p:cNvPr>
          <p:cNvSpPr txBox="1"/>
          <p:nvPr/>
        </p:nvSpPr>
        <p:spPr>
          <a:xfrm>
            <a:off x="7282212" y="2245690"/>
            <a:ext cx="4437348" cy="2113399"/>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Find the names of the unique launch sites</a:t>
            </a:r>
          </a:p>
          <a:p>
            <a:pPr marL="285750"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Present your query result with a short explanation here</a:t>
            </a:r>
          </a:p>
          <a:p>
            <a:pPr marL="285750"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We used Distinct command in </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to find the unique names in launch sites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76527F8D-65B2-C843-BEBF-B08659172730}"/>
              </a:ext>
            </a:extLst>
          </p:cNvPr>
          <p:cNvPicPr>
            <a:picLocks noChangeAspect="1"/>
          </p:cNvPicPr>
          <p:nvPr/>
        </p:nvPicPr>
        <p:blipFill>
          <a:blip r:embed="rId3"/>
          <a:stretch>
            <a:fillRect/>
          </a:stretch>
        </p:blipFill>
        <p:spPr>
          <a:xfrm>
            <a:off x="315269" y="4368438"/>
            <a:ext cx="11353800" cy="1538202"/>
          </a:xfrm>
          <a:prstGeom prst="rect">
            <a:avLst/>
          </a:prstGeom>
        </p:spPr>
      </p:pic>
      <p:sp>
        <p:nvSpPr>
          <p:cNvPr id="7" name="TextBox 6">
            <a:extLst>
              <a:ext uri="{FF2B5EF4-FFF2-40B4-BE49-F238E27FC236}">
                <a16:creationId xmlns:a16="http://schemas.microsoft.com/office/drawing/2014/main" id="{5130CA53-47B0-A46E-84A6-EE932EAF2D90}"/>
              </a:ext>
            </a:extLst>
          </p:cNvPr>
          <p:cNvSpPr txBox="1"/>
          <p:nvPr/>
        </p:nvSpPr>
        <p:spPr>
          <a:xfrm>
            <a:off x="899160" y="2510800"/>
            <a:ext cx="8244840" cy="1102866"/>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1800" dirty="0">
                <a:solidFill>
                  <a:schemeClr val="accent3">
                    <a:lumMod val="25000"/>
                  </a:schemeClr>
                </a:solidFill>
                <a:latin typeface="Abadi" panose="020B0604020104020204" pitchFamily="34" charset="0"/>
              </a:rPr>
              <a:t>We used the following command (%</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 from </a:t>
            </a:r>
            <a:r>
              <a:rPr lang="en-US" sz="1800" dirty="0" err="1">
                <a:solidFill>
                  <a:schemeClr val="accent3">
                    <a:lumMod val="25000"/>
                  </a:schemeClr>
                </a:solidFill>
                <a:latin typeface="Abadi" panose="020B0604020104020204" pitchFamily="34" charset="0"/>
              </a:rPr>
              <a:t>spacex</a:t>
            </a:r>
            <a:r>
              <a:rPr lang="en-US" sz="1800" dirty="0">
                <a:solidFill>
                  <a:schemeClr val="accent3">
                    <a:lumMod val="25000"/>
                  </a:schemeClr>
                </a:solidFill>
                <a:latin typeface="Abadi" panose="020B0604020104020204" pitchFamily="34" charset="0"/>
              </a:rPr>
              <a:t>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like '%CCA%' limit 5) and the result as follow</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We used the command sum to calculate the total payload mass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F5EBF140-7359-AA6E-8A9E-4D55ACE9D717}"/>
              </a:ext>
            </a:extLst>
          </p:cNvPr>
          <p:cNvPicPr>
            <a:picLocks noChangeAspect="1"/>
          </p:cNvPicPr>
          <p:nvPr/>
        </p:nvPicPr>
        <p:blipFill>
          <a:blip r:embed="rId3"/>
          <a:stretch>
            <a:fillRect/>
          </a:stretch>
        </p:blipFill>
        <p:spPr>
          <a:xfrm>
            <a:off x="806255" y="3485067"/>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E9DE0D9A-FECF-985F-D8F0-EC6CF5092B4D}"/>
              </a:ext>
            </a:extLst>
          </p:cNvPr>
          <p:cNvPicPr>
            <a:picLocks noChangeAspect="1"/>
          </p:cNvPicPr>
          <p:nvPr/>
        </p:nvPicPr>
        <p:blipFill>
          <a:blip r:embed="rId3"/>
          <a:stretch>
            <a:fillRect/>
          </a:stretch>
        </p:blipFill>
        <p:spPr>
          <a:xfrm>
            <a:off x="982474" y="2835486"/>
            <a:ext cx="8669523" cy="3483864"/>
          </a:xfrm>
          <a:prstGeom prst="rect">
            <a:avLst/>
          </a:prstGeom>
        </p:spPr>
      </p:pic>
      <p:sp>
        <p:nvSpPr>
          <p:cNvPr id="7" name="TextBox 6">
            <a:extLst>
              <a:ext uri="{FF2B5EF4-FFF2-40B4-BE49-F238E27FC236}">
                <a16:creationId xmlns:a16="http://schemas.microsoft.com/office/drawing/2014/main" id="{32D76FB2-6AE2-CAEB-8501-9E35454E9752}"/>
              </a:ext>
            </a:extLst>
          </p:cNvPr>
          <p:cNvSpPr txBox="1"/>
          <p:nvPr/>
        </p:nvSpPr>
        <p:spPr>
          <a:xfrm>
            <a:off x="982474" y="1732457"/>
            <a:ext cx="6096000" cy="646331"/>
          </a:xfrm>
          <a:prstGeom prst="rect">
            <a:avLst/>
          </a:prstGeom>
          <a:noFill/>
        </p:spPr>
        <p:txBody>
          <a:bodyPr wrap="square">
            <a:spAutoFit/>
          </a:bodyPr>
          <a:lstStyle/>
          <a:p>
            <a:pPr>
              <a:spcBef>
                <a:spcPts val="1400"/>
              </a:spcBef>
            </a:pPr>
            <a:r>
              <a:rPr lang="en-US" sz="1800" dirty="0"/>
              <a:t>We calculated the average payload mass carried by booster version F9 v1.1 as 2928.4</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725FDD5A-55BA-6328-016C-CE0AA496C26E}"/>
              </a:ext>
            </a:extLst>
          </p:cNvPr>
          <p:cNvPicPr>
            <a:picLocks noChangeAspect="1"/>
          </p:cNvPicPr>
          <p:nvPr/>
        </p:nvPicPr>
        <p:blipFill>
          <a:blip r:embed="rId3"/>
          <a:stretch>
            <a:fillRect/>
          </a:stretch>
        </p:blipFill>
        <p:spPr>
          <a:xfrm>
            <a:off x="325413" y="2441448"/>
            <a:ext cx="4951540" cy="1975104"/>
          </a:xfrm>
          <a:prstGeom prst="rect">
            <a:avLst/>
          </a:prstGeom>
        </p:spPr>
      </p:pic>
      <p:sp>
        <p:nvSpPr>
          <p:cNvPr id="9" name="TextBox 8">
            <a:extLst>
              <a:ext uri="{FF2B5EF4-FFF2-40B4-BE49-F238E27FC236}">
                <a16:creationId xmlns:a16="http://schemas.microsoft.com/office/drawing/2014/main" id="{8AA69094-3E13-D163-625C-52B74568EDF5}"/>
              </a:ext>
            </a:extLst>
          </p:cNvPr>
          <p:cNvSpPr txBox="1"/>
          <p:nvPr/>
        </p:nvSpPr>
        <p:spPr>
          <a:xfrm>
            <a:off x="6239002" y="2505670"/>
            <a:ext cx="4951540" cy="923330"/>
          </a:xfrm>
          <a:prstGeom prst="rect">
            <a:avLst/>
          </a:prstGeom>
          <a:noFill/>
        </p:spPr>
        <p:txBody>
          <a:bodyPr wrap="square">
            <a:spAutoFit/>
          </a:bodyPr>
          <a:lstStyle/>
          <a:p>
            <a:r>
              <a:rPr lang="en-US" sz="1800" dirty="0">
                <a:solidFill>
                  <a:srgbClr val="282828"/>
                </a:solidFill>
                <a:effectLst/>
                <a:latin typeface="ArialMT"/>
              </a:rPr>
              <a:t>• </a:t>
            </a:r>
            <a:r>
              <a:rPr lang="en-US" sz="1800" dirty="0">
                <a:solidFill>
                  <a:srgbClr val="282828"/>
                </a:solidFill>
                <a:effectLst/>
                <a:latin typeface="Abadi" panose="020B0604020104020204" pitchFamily="34" charset="0"/>
              </a:rPr>
              <a:t>Performed an SQL query to find the dates of the first successful landing outcome on ground pad </a:t>
            </a:r>
            <a:endParaRPr lang="en-US" dirty="0">
              <a:effectLs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TextBox 5">
            <a:extLst>
              <a:ext uri="{FF2B5EF4-FFF2-40B4-BE49-F238E27FC236}">
                <a16:creationId xmlns:a16="http://schemas.microsoft.com/office/drawing/2014/main" id="{CB05BAE4-0724-B392-98A1-61BA47A86D7D}"/>
              </a:ext>
            </a:extLst>
          </p:cNvPr>
          <p:cNvSpPr txBox="1"/>
          <p:nvPr/>
        </p:nvSpPr>
        <p:spPr>
          <a:xfrm>
            <a:off x="7147560" y="2494894"/>
            <a:ext cx="3947160" cy="1477328"/>
          </a:xfrm>
          <a:prstGeom prst="rect">
            <a:avLst/>
          </a:prstGeom>
          <a:noFill/>
        </p:spPr>
        <p:txBody>
          <a:bodyPr wrap="square">
            <a:spAutoFit/>
          </a:bodyPr>
          <a:lstStyle/>
          <a:p>
            <a:r>
              <a:rPr lang="en-US" sz="1800" dirty="0">
                <a:solidFill>
                  <a:srgbClr val="282828"/>
                </a:solidFill>
                <a:effectLst/>
                <a:latin typeface="ArialMT"/>
              </a:rPr>
              <a:t>• </a:t>
            </a:r>
            <a:r>
              <a:rPr lang="en-US" sz="1800" dirty="0">
                <a:solidFill>
                  <a:srgbClr val="282828"/>
                </a:solidFill>
                <a:effectLst/>
                <a:latin typeface="Abadi" panose="020B0604020104020204" pitchFamily="34" charset="0"/>
              </a:rPr>
              <a:t>Performed an SQL query to list the names of boosters which have successfully landed on drone ship and had payload mass greater than 4000 but less than 6000 </a:t>
            </a:r>
            <a:endParaRPr lang="en-US" dirty="0">
              <a:effectLst/>
            </a:endParaRPr>
          </a:p>
        </p:txBody>
      </p:sp>
      <p:pic>
        <p:nvPicPr>
          <p:cNvPr id="9" name="Picture 8">
            <a:extLst>
              <a:ext uri="{FF2B5EF4-FFF2-40B4-BE49-F238E27FC236}">
                <a16:creationId xmlns:a16="http://schemas.microsoft.com/office/drawing/2014/main" id="{6658502A-03C1-17AF-2EDE-BC34776F855F}"/>
              </a:ext>
            </a:extLst>
          </p:cNvPr>
          <p:cNvPicPr>
            <a:picLocks noChangeAspect="1"/>
          </p:cNvPicPr>
          <p:nvPr/>
        </p:nvPicPr>
        <p:blipFill>
          <a:blip r:embed="rId3"/>
          <a:stretch>
            <a:fillRect/>
          </a:stretch>
        </p:blipFill>
        <p:spPr>
          <a:xfrm>
            <a:off x="536787" y="1830164"/>
            <a:ext cx="5193453" cy="355806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70768"/>
            <a:ext cx="10515600" cy="455480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Predict success of Falcon 9 first stage landing through web scraping API</a:t>
            </a:r>
          </a:p>
          <a:p>
            <a:pPr>
              <a:lnSpc>
                <a:spcPct val="100000"/>
              </a:lnSpc>
              <a:spcBef>
                <a:spcPts val="1400"/>
              </a:spcBef>
            </a:pPr>
            <a:r>
              <a:rPr lang="en-US" sz="2200" dirty="0">
                <a:solidFill>
                  <a:schemeClr val="accent3">
                    <a:lumMod val="25000"/>
                  </a:schemeClr>
                </a:solidFill>
                <a:latin typeface="Abadi" panose="020B0604020104020204" pitchFamily="34" charset="0"/>
              </a:rPr>
              <a:t>Understand factors contributing to successful landings through data transformation</a:t>
            </a:r>
          </a:p>
          <a:p>
            <a:pPr>
              <a:lnSpc>
                <a:spcPct val="100000"/>
              </a:lnSpc>
              <a:spcBef>
                <a:spcPts val="1400"/>
              </a:spcBef>
            </a:pPr>
            <a:r>
              <a:rPr lang="en-US" sz="2200" dirty="0">
                <a:solidFill>
                  <a:schemeClr val="accent3">
                    <a:lumMod val="25000"/>
                  </a:schemeClr>
                </a:solidFill>
                <a:latin typeface="Abadi" panose="020B0604020104020204" pitchFamily="34" charset="0"/>
              </a:rPr>
              <a:t>Estimate Overall Cost of Launch</a:t>
            </a:r>
          </a:p>
          <a:p>
            <a:pPr>
              <a:lnSpc>
                <a:spcPct val="100000"/>
              </a:lnSpc>
              <a:spcBef>
                <a:spcPts val="1400"/>
              </a:spcBef>
            </a:pPr>
            <a:r>
              <a:rPr lang="en-US" sz="2200" dirty="0">
                <a:solidFill>
                  <a:schemeClr val="accent3">
                    <a:lumMod val="25000"/>
                  </a:schemeClr>
                </a:solidFill>
                <a:latin typeface="Abadi" panose="020B0604020104020204" pitchFamily="34" charset="0"/>
              </a:rPr>
              <a:t>Implement Machine Learning Techniques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2200" dirty="0">
                <a:solidFill>
                  <a:schemeClr val="accent3">
                    <a:lumMod val="25000"/>
                  </a:schemeClr>
                </a:solidFill>
                <a:latin typeface="Abadi" panose="020B0604020104020204" pitchFamily="34" charset="0"/>
              </a:rPr>
              <a:t>Develop Predictive model for likelihood of success</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and 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C9875848-3B61-BEB9-5880-D595EB53C2C0}"/>
              </a:ext>
            </a:extLst>
          </p:cNvPr>
          <p:cNvPicPr>
            <a:picLocks noChangeAspect="1"/>
          </p:cNvPicPr>
          <p:nvPr/>
        </p:nvPicPr>
        <p:blipFill>
          <a:blip r:embed="rId3"/>
          <a:stretch>
            <a:fillRect/>
          </a:stretch>
        </p:blipFill>
        <p:spPr>
          <a:xfrm>
            <a:off x="770011" y="1392211"/>
            <a:ext cx="5108891" cy="4633362"/>
          </a:xfrm>
          <a:prstGeom prst="rect">
            <a:avLst/>
          </a:prstGeom>
        </p:spPr>
      </p:pic>
      <p:sp>
        <p:nvSpPr>
          <p:cNvPr id="7" name="TextBox 6">
            <a:extLst>
              <a:ext uri="{FF2B5EF4-FFF2-40B4-BE49-F238E27FC236}">
                <a16:creationId xmlns:a16="http://schemas.microsoft.com/office/drawing/2014/main" id="{0E8075F4-1C75-B86F-4C2C-47E92480369C}"/>
              </a:ext>
            </a:extLst>
          </p:cNvPr>
          <p:cNvSpPr txBox="1"/>
          <p:nvPr/>
        </p:nvSpPr>
        <p:spPr>
          <a:xfrm>
            <a:off x="6659880" y="2633306"/>
            <a:ext cx="4480560" cy="923330"/>
          </a:xfrm>
          <a:prstGeom prst="rect">
            <a:avLst/>
          </a:prstGeom>
          <a:noFill/>
        </p:spPr>
        <p:txBody>
          <a:bodyPr wrap="square">
            <a:spAutoFit/>
          </a:bodyPr>
          <a:lstStyle/>
          <a:p>
            <a:r>
              <a:rPr lang="en-US" sz="1800" dirty="0">
                <a:solidFill>
                  <a:srgbClr val="282828"/>
                </a:solidFill>
                <a:effectLst/>
                <a:latin typeface="Abadi" panose="020B0604020104020204" pitchFamily="34" charset="0"/>
              </a:rPr>
              <a:t>Performed an SQL query to calculate the total number of successful and failure mission outcomes </a:t>
            </a:r>
            <a:endParaRPr lang="en-US" sz="1800" dirty="0">
              <a:solidFill>
                <a:srgbClr val="282828"/>
              </a:solidFill>
              <a:effectLst/>
              <a:latin typeface="ArialM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36A66651-EC5B-32FE-FDE0-50E1594C0699}"/>
              </a:ext>
            </a:extLst>
          </p:cNvPr>
          <p:cNvPicPr>
            <a:picLocks noChangeAspect="1"/>
          </p:cNvPicPr>
          <p:nvPr/>
        </p:nvPicPr>
        <p:blipFill>
          <a:blip r:embed="rId3"/>
          <a:stretch>
            <a:fillRect/>
          </a:stretch>
        </p:blipFill>
        <p:spPr>
          <a:xfrm>
            <a:off x="734028" y="1594751"/>
            <a:ext cx="6155141" cy="4954888"/>
          </a:xfrm>
          <a:prstGeom prst="rect">
            <a:avLst/>
          </a:prstGeom>
        </p:spPr>
      </p:pic>
      <p:sp>
        <p:nvSpPr>
          <p:cNvPr id="7" name="TextBox 6">
            <a:extLst>
              <a:ext uri="{FF2B5EF4-FFF2-40B4-BE49-F238E27FC236}">
                <a16:creationId xmlns:a16="http://schemas.microsoft.com/office/drawing/2014/main" id="{EB80EFC2-8D24-879A-8F86-450A5FE4B2D5}"/>
              </a:ext>
            </a:extLst>
          </p:cNvPr>
          <p:cNvSpPr txBox="1"/>
          <p:nvPr/>
        </p:nvSpPr>
        <p:spPr>
          <a:xfrm>
            <a:off x="7635240" y="2206675"/>
            <a:ext cx="4127532" cy="923330"/>
          </a:xfrm>
          <a:prstGeom prst="rect">
            <a:avLst/>
          </a:prstGeom>
          <a:noFill/>
        </p:spPr>
        <p:txBody>
          <a:bodyPr wrap="square">
            <a:spAutoFit/>
          </a:bodyPr>
          <a:lstStyle/>
          <a:p>
            <a:r>
              <a:rPr lang="en-US" sz="1800" dirty="0">
                <a:solidFill>
                  <a:srgbClr val="282828"/>
                </a:solidFill>
                <a:effectLst/>
                <a:latin typeface="Abadi" panose="020B0604020104020204" pitchFamily="34" charset="0"/>
              </a:rPr>
              <a:t>Performed an SQL query to list the names of the booster which have carried the maximum payload mass </a:t>
            </a:r>
            <a:endParaRPr lang="en-US" sz="1800" dirty="0">
              <a:solidFill>
                <a:srgbClr val="282828"/>
              </a:solidFill>
              <a:effectLst/>
              <a:latin typeface="ArialM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970DC42D-57E6-50E8-CD00-FA78F6C06B06}"/>
              </a:ext>
            </a:extLst>
          </p:cNvPr>
          <p:cNvPicPr>
            <a:picLocks noChangeAspect="1"/>
          </p:cNvPicPr>
          <p:nvPr/>
        </p:nvPicPr>
        <p:blipFill>
          <a:blip r:embed="rId3"/>
          <a:stretch>
            <a:fillRect/>
          </a:stretch>
        </p:blipFill>
        <p:spPr>
          <a:xfrm>
            <a:off x="830971" y="1934528"/>
            <a:ext cx="7239000" cy="2581275"/>
          </a:xfrm>
          <a:prstGeom prst="rect">
            <a:avLst/>
          </a:prstGeom>
        </p:spPr>
      </p:pic>
      <p:sp>
        <p:nvSpPr>
          <p:cNvPr id="7" name="TextBox 6">
            <a:extLst>
              <a:ext uri="{FF2B5EF4-FFF2-40B4-BE49-F238E27FC236}">
                <a16:creationId xmlns:a16="http://schemas.microsoft.com/office/drawing/2014/main" id="{BBC186CE-81CD-A20D-65D0-8880F1761BB5}"/>
              </a:ext>
            </a:extLst>
          </p:cNvPr>
          <p:cNvSpPr txBox="1"/>
          <p:nvPr/>
        </p:nvSpPr>
        <p:spPr>
          <a:xfrm>
            <a:off x="8714771" y="2486500"/>
            <a:ext cx="3180439" cy="1754326"/>
          </a:xfrm>
          <a:prstGeom prst="rect">
            <a:avLst/>
          </a:prstGeom>
          <a:noFill/>
        </p:spPr>
        <p:txBody>
          <a:bodyPr wrap="square">
            <a:spAutoFit/>
          </a:bodyPr>
          <a:lstStyle/>
          <a:p>
            <a:r>
              <a:rPr lang="en-US" sz="1800" dirty="0">
                <a:solidFill>
                  <a:srgbClr val="282828"/>
                </a:solidFill>
                <a:effectLst/>
                <a:latin typeface="ArialMT"/>
              </a:rPr>
              <a:t>• </a:t>
            </a:r>
            <a:r>
              <a:rPr lang="en-US" sz="1800" dirty="0">
                <a:solidFill>
                  <a:srgbClr val="282828"/>
                </a:solidFill>
                <a:effectLst/>
                <a:latin typeface="Abadi" panose="020B0604020104020204" pitchFamily="34" charset="0"/>
              </a:rPr>
              <a:t>Performed an SQL query to list the failed landing outcomes in drone ship, their booster versions, </a:t>
            </a:r>
            <a:endParaRPr lang="en-US" dirty="0">
              <a:effectLst/>
            </a:endParaRPr>
          </a:p>
          <a:p>
            <a:r>
              <a:rPr lang="en-US" sz="1800" dirty="0">
                <a:solidFill>
                  <a:srgbClr val="282828"/>
                </a:solidFill>
                <a:effectLst/>
                <a:latin typeface="Abadi" panose="020B0604020104020204" pitchFamily="34" charset="0"/>
              </a:rPr>
              <a:t>and launch site names for in year 2015 </a:t>
            </a:r>
            <a:endParaRPr lang="en-US" dirty="0">
              <a:effectLs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2B83593F-A9AF-8520-F849-0FCCA9A6EE71}"/>
              </a:ext>
            </a:extLst>
          </p:cNvPr>
          <p:cNvPicPr>
            <a:picLocks noChangeAspect="1"/>
          </p:cNvPicPr>
          <p:nvPr/>
        </p:nvPicPr>
        <p:blipFill>
          <a:blip r:embed="rId3"/>
          <a:stretch>
            <a:fillRect/>
          </a:stretch>
        </p:blipFill>
        <p:spPr>
          <a:xfrm>
            <a:off x="455968" y="1589360"/>
            <a:ext cx="6124575" cy="4295775"/>
          </a:xfrm>
          <a:prstGeom prst="rect">
            <a:avLst/>
          </a:prstGeom>
        </p:spPr>
      </p:pic>
      <p:sp>
        <p:nvSpPr>
          <p:cNvPr id="7" name="TextBox 6">
            <a:extLst>
              <a:ext uri="{FF2B5EF4-FFF2-40B4-BE49-F238E27FC236}">
                <a16:creationId xmlns:a16="http://schemas.microsoft.com/office/drawing/2014/main" id="{F2786DF7-3876-B63A-1ABB-D27057F37C69}"/>
              </a:ext>
            </a:extLst>
          </p:cNvPr>
          <p:cNvSpPr txBox="1"/>
          <p:nvPr/>
        </p:nvSpPr>
        <p:spPr>
          <a:xfrm>
            <a:off x="6812279" y="2828836"/>
            <a:ext cx="4473331" cy="1477328"/>
          </a:xfrm>
          <a:prstGeom prst="rect">
            <a:avLst/>
          </a:prstGeom>
          <a:noFill/>
        </p:spPr>
        <p:txBody>
          <a:bodyPr wrap="square">
            <a:spAutoFit/>
          </a:bodyPr>
          <a:lstStyle/>
          <a:p>
            <a:r>
              <a:rPr lang="en-US" sz="1800" dirty="0">
                <a:solidFill>
                  <a:srgbClr val="282828"/>
                </a:solidFill>
                <a:effectLst/>
                <a:latin typeface="Abadi" panose="020B0604020104020204" pitchFamily="34" charset="0"/>
              </a:rPr>
              <a:t>Performed an SQL query to rank the count of landing outcomes (such as Failure (drone ship) or Success (ground pad)) between the date 2010-06-04 and 2017-03-20, in descending order </a:t>
            </a:r>
            <a:endParaRPr lang="en-US" sz="1800" dirty="0">
              <a:solidFill>
                <a:srgbClr val="282828"/>
              </a:solidFill>
              <a:effectLst/>
              <a:latin typeface="ArialM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Map</a:t>
            </a:r>
          </a:p>
        </p:txBody>
      </p:sp>
      <p:pic>
        <p:nvPicPr>
          <p:cNvPr id="4" name="Picture 3">
            <a:extLst>
              <a:ext uri="{FF2B5EF4-FFF2-40B4-BE49-F238E27FC236}">
                <a16:creationId xmlns:a16="http://schemas.microsoft.com/office/drawing/2014/main" id="{46B5DFB4-BCE4-F598-3D20-6FF08F0F74AC}"/>
              </a:ext>
            </a:extLst>
          </p:cNvPr>
          <p:cNvPicPr>
            <a:picLocks noChangeAspect="1"/>
          </p:cNvPicPr>
          <p:nvPr/>
        </p:nvPicPr>
        <p:blipFill>
          <a:blip r:embed="rId3"/>
          <a:stretch>
            <a:fillRect/>
          </a:stretch>
        </p:blipFill>
        <p:spPr>
          <a:xfrm>
            <a:off x="520700" y="2250440"/>
            <a:ext cx="5575300" cy="3302000"/>
          </a:xfrm>
          <a:prstGeom prst="rect">
            <a:avLst/>
          </a:prstGeom>
        </p:spPr>
      </p:pic>
      <p:sp>
        <p:nvSpPr>
          <p:cNvPr id="7" name="TextBox 6">
            <a:extLst>
              <a:ext uri="{FF2B5EF4-FFF2-40B4-BE49-F238E27FC236}">
                <a16:creationId xmlns:a16="http://schemas.microsoft.com/office/drawing/2014/main" id="{49187906-AAC0-978E-1797-EC10186E8AA6}"/>
              </a:ext>
            </a:extLst>
          </p:cNvPr>
          <p:cNvSpPr txBox="1"/>
          <p:nvPr/>
        </p:nvSpPr>
        <p:spPr>
          <a:xfrm>
            <a:off x="6888480" y="3105835"/>
            <a:ext cx="4251960" cy="646331"/>
          </a:xfrm>
          <a:prstGeom prst="rect">
            <a:avLst/>
          </a:prstGeom>
          <a:noFill/>
        </p:spPr>
        <p:txBody>
          <a:bodyPr wrap="square">
            <a:spAutoFit/>
          </a:bodyPr>
          <a:lstStyle/>
          <a:p>
            <a:r>
              <a:rPr lang="en-US" sz="1800" dirty="0">
                <a:solidFill>
                  <a:srgbClr val="282828"/>
                </a:solidFill>
                <a:effectLst/>
                <a:latin typeface="ArialMT"/>
              </a:rPr>
              <a:t>• </a:t>
            </a:r>
            <a:r>
              <a:rPr lang="en-US" sz="1800" dirty="0">
                <a:solidFill>
                  <a:srgbClr val="282828"/>
                </a:solidFill>
                <a:effectLst/>
                <a:latin typeface="Abadi" panose="020B0604020104020204" pitchFamily="34" charset="0"/>
              </a:rPr>
              <a:t>The launch sites are labelled by a marker with their names on the map. </a:t>
            </a:r>
            <a:endParaRPr lang="en-US" dirty="0">
              <a:effectLs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a:t>
            </a:r>
          </a:p>
        </p:txBody>
      </p:sp>
      <p:pic>
        <p:nvPicPr>
          <p:cNvPr id="2" name="Picture 1">
            <a:extLst>
              <a:ext uri="{FF2B5EF4-FFF2-40B4-BE49-F238E27FC236}">
                <a16:creationId xmlns:a16="http://schemas.microsoft.com/office/drawing/2014/main" id="{3EA4BE41-991A-3A5E-DB9A-B1AA7F88BA48}"/>
              </a:ext>
            </a:extLst>
          </p:cNvPr>
          <p:cNvPicPr>
            <a:picLocks noChangeAspect="1"/>
          </p:cNvPicPr>
          <p:nvPr/>
        </p:nvPicPr>
        <p:blipFill>
          <a:blip r:embed="rId3"/>
          <a:stretch>
            <a:fillRect/>
          </a:stretch>
        </p:blipFill>
        <p:spPr>
          <a:xfrm>
            <a:off x="596900" y="1784350"/>
            <a:ext cx="5499100" cy="3289300"/>
          </a:xfrm>
          <a:prstGeom prst="rect">
            <a:avLst/>
          </a:prstGeom>
        </p:spPr>
      </p:pic>
      <p:pic>
        <p:nvPicPr>
          <p:cNvPr id="4" name="Picture 3">
            <a:extLst>
              <a:ext uri="{FF2B5EF4-FFF2-40B4-BE49-F238E27FC236}">
                <a16:creationId xmlns:a16="http://schemas.microsoft.com/office/drawing/2014/main" id="{87A764AE-7FD3-A73D-3CFB-74F8D03E8841}"/>
              </a:ext>
            </a:extLst>
          </p:cNvPr>
          <p:cNvPicPr>
            <a:picLocks noChangeAspect="1"/>
          </p:cNvPicPr>
          <p:nvPr/>
        </p:nvPicPr>
        <p:blipFill>
          <a:blip r:embed="rId4"/>
          <a:stretch>
            <a:fillRect/>
          </a:stretch>
        </p:blipFill>
        <p:spPr>
          <a:xfrm>
            <a:off x="6342380" y="1738630"/>
            <a:ext cx="1323340" cy="1776539"/>
          </a:xfrm>
          <a:prstGeom prst="rect">
            <a:avLst/>
          </a:prstGeom>
        </p:spPr>
      </p:pic>
      <p:pic>
        <p:nvPicPr>
          <p:cNvPr id="6" name="Picture 5">
            <a:extLst>
              <a:ext uri="{FF2B5EF4-FFF2-40B4-BE49-F238E27FC236}">
                <a16:creationId xmlns:a16="http://schemas.microsoft.com/office/drawing/2014/main" id="{B8B0B070-AFDD-8AE7-5940-83875F21D667}"/>
              </a:ext>
            </a:extLst>
          </p:cNvPr>
          <p:cNvPicPr>
            <a:picLocks noChangeAspect="1"/>
          </p:cNvPicPr>
          <p:nvPr/>
        </p:nvPicPr>
        <p:blipFill>
          <a:blip r:embed="rId5"/>
          <a:stretch>
            <a:fillRect/>
          </a:stretch>
        </p:blipFill>
        <p:spPr>
          <a:xfrm>
            <a:off x="7665720" y="1738629"/>
            <a:ext cx="1904136" cy="1776539"/>
          </a:xfrm>
          <a:prstGeom prst="rect">
            <a:avLst/>
          </a:prstGeom>
        </p:spPr>
      </p:pic>
      <p:pic>
        <p:nvPicPr>
          <p:cNvPr id="7" name="Picture 6">
            <a:extLst>
              <a:ext uri="{FF2B5EF4-FFF2-40B4-BE49-F238E27FC236}">
                <a16:creationId xmlns:a16="http://schemas.microsoft.com/office/drawing/2014/main" id="{7B8A33BB-8E26-60D9-8C5E-FEBF21B99125}"/>
              </a:ext>
            </a:extLst>
          </p:cNvPr>
          <p:cNvPicPr>
            <a:picLocks noChangeAspect="1"/>
          </p:cNvPicPr>
          <p:nvPr/>
        </p:nvPicPr>
        <p:blipFill>
          <a:blip r:embed="rId6"/>
          <a:stretch>
            <a:fillRect/>
          </a:stretch>
        </p:blipFill>
        <p:spPr>
          <a:xfrm>
            <a:off x="6342380" y="3510338"/>
            <a:ext cx="1475308" cy="1579988"/>
          </a:xfrm>
          <a:prstGeom prst="rect">
            <a:avLst/>
          </a:prstGeom>
        </p:spPr>
      </p:pic>
      <p:pic>
        <p:nvPicPr>
          <p:cNvPr id="9" name="Picture 8">
            <a:extLst>
              <a:ext uri="{FF2B5EF4-FFF2-40B4-BE49-F238E27FC236}">
                <a16:creationId xmlns:a16="http://schemas.microsoft.com/office/drawing/2014/main" id="{BB8FBCA5-3D9A-8BC8-431C-8AE8DD26BE0D}"/>
              </a:ext>
            </a:extLst>
          </p:cNvPr>
          <p:cNvPicPr>
            <a:picLocks noChangeAspect="1"/>
          </p:cNvPicPr>
          <p:nvPr/>
        </p:nvPicPr>
        <p:blipFill>
          <a:blip r:embed="rId7"/>
          <a:stretch>
            <a:fillRect/>
          </a:stretch>
        </p:blipFill>
        <p:spPr>
          <a:xfrm>
            <a:off x="7817688" y="3513535"/>
            <a:ext cx="1752168" cy="1571961"/>
          </a:xfrm>
          <a:prstGeom prst="rect">
            <a:avLst/>
          </a:prstGeom>
        </p:spPr>
      </p:pic>
      <p:sp>
        <p:nvSpPr>
          <p:cNvPr id="11" name="TextBox 10">
            <a:extLst>
              <a:ext uri="{FF2B5EF4-FFF2-40B4-BE49-F238E27FC236}">
                <a16:creationId xmlns:a16="http://schemas.microsoft.com/office/drawing/2014/main" id="{F1A7B2ED-DAA0-D392-C1EA-F1C36DAC8DDE}"/>
              </a:ext>
            </a:extLst>
          </p:cNvPr>
          <p:cNvSpPr txBox="1"/>
          <p:nvPr/>
        </p:nvSpPr>
        <p:spPr>
          <a:xfrm>
            <a:off x="1112520" y="5396020"/>
            <a:ext cx="6096000" cy="923330"/>
          </a:xfrm>
          <a:prstGeom prst="rect">
            <a:avLst/>
          </a:prstGeom>
          <a:noFill/>
        </p:spPr>
        <p:txBody>
          <a:bodyPr wrap="square">
            <a:spAutoFit/>
          </a:bodyPr>
          <a:lstStyle/>
          <a:p>
            <a:r>
              <a:rPr lang="en-US" sz="1800" dirty="0">
                <a:solidFill>
                  <a:srgbClr val="282828"/>
                </a:solidFill>
                <a:effectLst/>
                <a:latin typeface="ArialMT"/>
              </a:rPr>
              <a:t>• </a:t>
            </a:r>
            <a:r>
              <a:rPr lang="en-US" sz="1800" dirty="0">
                <a:solidFill>
                  <a:srgbClr val="282828"/>
                </a:solidFill>
                <a:effectLst/>
                <a:latin typeface="Abadi" panose="020B0604020104020204" pitchFamily="34" charset="0"/>
              </a:rPr>
              <a:t>The launch records are grouped in clusters on the map, then labelled by green markers for successful launches, and red markers for unsuccessful ones. </a:t>
            </a:r>
            <a:endParaRPr lang="en-US" dirty="0">
              <a:effectLs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Distinace</a:t>
            </a:r>
            <a:r>
              <a:rPr lang="en-US" dirty="0">
                <a:solidFill>
                  <a:srgbClr val="0B49CB"/>
                </a:solidFill>
                <a:latin typeface="Abadi"/>
              </a:rPr>
              <a:t> between Launch Sites </a:t>
            </a:r>
            <a:r>
              <a:rPr lang="en-US" dirty="0" err="1">
                <a:solidFill>
                  <a:srgbClr val="0B49CB"/>
                </a:solidFill>
                <a:latin typeface="Abadi"/>
              </a:rPr>
              <a:t>Promixity</a:t>
            </a:r>
            <a:endParaRPr lang="en-US" dirty="0">
              <a:solidFill>
                <a:srgbClr val="0B49CB"/>
              </a:solidFill>
              <a:latin typeface="Abadi"/>
            </a:endParaRPr>
          </a:p>
        </p:txBody>
      </p:sp>
      <p:pic>
        <p:nvPicPr>
          <p:cNvPr id="2" name="Picture 1">
            <a:extLst>
              <a:ext uri="{FF2B5EF4-FFF2-40B4-BE49-F238E27FC236}">
                <a16:creationId xmlns:a16="http://schemas.microsoft.com/office/drawing/2014/main" id="{B1471CE9-FE04-FFFD-454F-9F0BBD0EE366}"/>
              </a:ext>
            </a:extLst>
          </p:cNvPr>
          <p:cNvPicPr>
            <a:picLocks noChangeAspect="1"/>
          </p:cNvPicPr>
          <p:nvPr/>
        </p:nvPicPr>
        <p:blipFill>
          <a:blip r:embed="rId3"/>
          <a:stretch>
            <a:fillRect/>
          </a:stretch>
        </p:blipFill>
        <p:spPr>
          <a:xfrm>
            <a:off x="516011" y="1578610"/>
            <a:ext cx="5511800" cy="3213100"/>
          </a:xfrm>
          <a:prstGeom prst="rect">
            <a:avLst/>
          </a:prstGeom>
        </p:spPr>
      </p:pic>
      <p:pic>
        <p:nvPicPr>
          <p:cNvPr id="4" name="Picture 3">
            <a:extLst>
              <a:ext uri="{FF2B5EF4-FFF2-40B4-BE49-F238E27FC236}">
                <a16:creationId xmlns:a16="http://schemas.microsoft.com/office/drawing/2014/main" id="{B45BA935-8236-2AB6-5D32-10DFF6ED0402}"/>
              </a:ext>
            </a:extLst>
          </p:cNvPr>
          <p:cNvPicPr>
            <a:picLocks noChangeAspect="1"/>
          </p:cNvPicPr>
          <p:nvPr/>
        </p:nvPicPr>
        <p:blipFill>
          <a:blip r:embed="rId4"/>
          <a:stretch>
            <a:fillRect/>
          </a:stretch>
        </p:blipFill>
        <p:spPr>
          <a:xfrm>
            <a:off x="6752622" y="1578610"/>
            <a:ext cx="3924300" cy="2070100"/>
          </a:xfrm>
          <a:prstGeom prst="rect">
            <a:avLst/>
          </a:prstGeom>
        </p:spPr>
      </p:pic>
      <p:sp>
        <p:nvSpPr>
          <p:cNvPr id="7" name="TextBox 6">
            <a:extLst>
              <a:ext uri="{FF2B5EF4-FFF2-40B4-BE49-F238E27FC236}">
                <a16:creationId xmlns:a16="http://schemas.microsoft.com/office/drawing/2014/main" id="{87FB98E8-2D23-3DFF-2B11-C1C0CF701B6B}"/>
              </a:ext>
            </a:extLst>
          </p:cNvPr>
          <p:cNvSpPr txBox="1"/>
          <p:nvPr/>
        </p:nvSpPr>
        <p:spPr>
          <a:xfrm>
            <a:off x="1706880" y="5279390"/>
            <a:ext cx="8970042" cy="923330"/>
          </a:xfrm>
          <a:prstGeom prst="rect">
            <a:avLst/>
          </a:prstGeom>
          <a:noFill/>
        </p:spPr>
        <p:txBody>
          <a:bodyPr wrap="square">
            <a:spAutoFit/>
          </a:bodyPr>
          <a:lstStyle/>
          <a:p>
            <a:r>
              <a:rPr lang="en-US" sz="1800" dirty="0">
                <a:solidFill>
                  <a:srgbClr val="282828"/>
                </a:solidFill>
                <a:effectLst/>
                <a:latin typeface="ArialMT"/>
              </a:rPr>
              <a:t>• </a:t>
            </a:r>
            <a:r>
              <a:rPr lang="en-US" sz="1800" dirty="0">
                <a:solidFill>
                  <a:srgbClr val="282828"/>
                </a:solidFill>
                <a:effectLst/>
                <a:latin typeface="Abadi" panose="020B0604020104020204" pitchFamily="34" charset="0"/>
              </a:rPr>
              <a:t>The closest coastline from NASA JSC is marked as a point using </a:t>
            </a:r>
            <a:r>
              <a:rPr lang="en-US" sz="1800" dirty="0" err="1">
                <a:solidFill>
                  <a:srgbClr val="282828"/>
                </a:solidFill>
                <a:effectLst/>
                <a:latin typeface="Abadi" panose="020B0604020104020204" pitchFamily="34" charset="0"/>
              </a:rPr>
              <a:t>MousePosition</a:t>
            </a:r>
            <a:r>
              <a:rPr lang="en-US" sz="1800" dirty="0">
                <a:solidFill>
                  <a:srgbClr val="282828"/>
                </a:solidFill>
                <a:effectLst/>
                <a:latin typeface="Abadi" panose="020B0604020104020204" pitchFamily="34" charset="0"/>
              </a:rPr>
              <a:t> and the distance between the coastline point and the launch site, which is approximately 0.86 km. </a:t>
            </a:r>
            <a:endParaRPr lang="en-US" dirty="0">
              <a:effectLs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a:t>
            </a:r>
          </a:p>
        </p:txBody>
      </p:sp>
      <p:pic>
        <p:nvPicPr>
          <p:cNvPr id="4" name="Picture 3">
            <a:extLst>
              <a:ext uri="{FF2B5EF4-FFF2-40B4-BE49-F238E27FC236}">
                <a16:creationId xmlns:a16="http://schemas.microsoft.com/office/drawing/2014/main" id="{70DB7CB2-3CDB-660D-D4C7-2A2DAAB42C5B}"/>
              </a:ext>
            </a:extLst>
          </p:cNvPr>
          <p:cNvPicPr>
            <a:picLocks noChangeAspect="1"/>
          </p:cNvPicPr>
          <p:nvPr/>
        </p:nvPicPr>
        <p:blipFill>
          <a:blip r:embed="rId3"/>
          <a:stretch>
            <a:fillRect/>
          </a:stretch>
        </p:blipFill>
        <p:spPr>
          <a:xfrm>
            <a:off x="2781690" y="1643378"/>
            <a:ext cx="2628509" cy="2423157"/>
          </a:xfrm>
          <a:prstGeom prst="rect">
            <a:avLst/>
          </a:prstGeom>
        </p:spPr>
      </p:pic>
      <p:pic>
        <p:nvPicPr>
          <p:cNvPr id="6" name="Picture 5">
            <a:extLst>
              <a:ext uri="{FF2B5EF4-FFF2-40B4-BE49-F238E27FC236}">
                <a16:creationId xmlns:a16="http://schemas.microsoft.com/office/drawing/2014/main" id="{5EDCBD6E-8B50-08E5-D451-2A6A24150834}"/>
              </a:ext>
            </a:extLst>
          </p:cNvPr>
          <p:cNvPicPr>
            <a:picLocks noChangeAspect="1"/>
          </p:cNvPicPr>
          <p:nvPr/>
        </p:nvPicPr>
        <p:blipFill>
          <a:blip r:embed="rId4"/>
          <a:stretch>
            <a:fillRect/>
          </a:stretch>
        </p:blipFill>
        <p:spPr>
          <a:xfrm>
            <a:off x="5410198" y="1643378"/>
            <a:ext cx="2007059" cy="2423156"/>
          </a:xfrm>
          <a:prstGeom prst="rect">
            <a:avLst/>
          </a:prstGeom>
        </p:spPr>
      </p:pic>
      <p:sp>
        <p:nvSpPr>
          <p:cNvPr id="9" name="TextBox 8">
            <a:extLst>
              <a:ext uri="{FF2B5EF4-FFF2-40B4-BE49-F238E27FC236}">
                <a16:creationId xmlns:a16="http://schemas.microsoft.com/office/drawing/2014/main" id="{8E4BD164-3DCA-2A48-4E71-80E5B6748204}"/>
              </a:ext>
            </a:extLst>
          </p:cNvPr>
          <p:cNvSpPr txBox="1"/>
          <p:nvPr/>
        </p:nvSpPr>
        <p:spPr>
          <a:xfrm>
            <a:off x="1791091" y="4622215"/>
            <a:ext cx="6096000" cy="646331"/>
          </a:xfrm>
          <a:prstGeom prst="rect">
            <a:avLst/>
          </a:prstGeom>
          <a:noFill/>
        </p:spPr>
        <p:txBody>
          <a:bodyPr wrap="square">
            <a:spAutoFit/>
          </a:bodyPr>
          <a:lstStyle/>
          <a:p>
            <a:r>
              <a:rPr lang="en-US" sz="1800" dirty="0">
                <a:effectLst/>
                <a:highlight>
                  <a:srgbClr val="FFFFFF"/>
                </a:highlight>
                <a:latin typeface="Calibri" panose="020F0502020204030204" pitchFamily="34" charset="0"/>
              </a:rPr>
              <a:t>KSCLC39A has the highest amount of success launches with 41.7% from the entire record</a:t>
            </a:r>
            <a:endParaRPr lang="en-US" dirty="0">
              <a:effectLst/>
              <a:highlight>
                <a:srgbClr val="FFFFFF"/>
              </a:highligh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1083428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SpaceX lists its Falcon 9 rocket launches on its website with a price tag of $62 million, while competitors charge over $165 million per launch, largely due to SpaceX's ability to recover and reuse the first stage. Ascertaining whether the first stage will successfully land can help predict the total launch cost, which is valuable data for any rival firm considering a competitive bid against SpaceX.</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2200" dirty="0">
                <a:solidFill>
                  <a:schemeClr val="accent3">
                    <a:lumMod val="25000"/>
                  </a:schemeClr>
                </a:solidFill>
                <a:latin typeface="Abadi" panose="020B0604020104020204" pitchFamily="34" charset="0"/>
              </a:rPr>
              <a:t>Optimal methods for predicting first-stage landing success.</a:t>
            </a:r>
          </a:p>
          <a:p>
            <a:pPr>
              <a:spcBef>
                <a:spcPts val="1400"/>
              </a:spcBef>
            </a:pPr>
            <a:r>
              <a:rPr lang="en-US" sz="2200" dirty="0">
                <a:solidFill>
                  <a:schemeClr val="accent3">
                    <a:lumMod val="25000"/>
                  </a:schemeClr>
                </a:solidFill>
                <a:latin typeface="Abadi" panose="020B0604020104020204" pitchFamily="34" charset="0"/>
              </a:rPr>
              <a:t>Where are the Ideal launch locations.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 site Ratio</a:t>
            </a:r>
          </a:p>
        </p:txBody>
      </p:sp>
      <p:pic>
        <p:nvPicPr>
          <p:cNvPr id="2" name="Picture 1">
            <a:extLst>
              <a:ext uri="{FF2B5EF4-FFF2-40B4-BE49-F238E27FC236}">
                <a16:creationId xmlns:a16="http://schemas.microsoft.com/office/drawing/2014/main" id="{1D5A17B9-97C3-2BA4-5114-29D38DD6277A}"/>
              </a:ext>
            </a:extLst>
          </p:cNvPr>
          <p:cNvPicPr>
            <a:picLocks noChangeAspect="1"/>
          </p:cNvPicPr>
          <p:nvPr/>
        </p:nvPicPr>
        <p:blipFill>
          <a:blip r:embed="rId3"/>
          <a:stretch>
            <a:fillRect/>
          </a:stretch>
        </p:blipFill>
        <p:spPr>
          <a:xfrm>
            <a:off x="2752090" y="1559560"/>
            <a:ext cx="3161030" cy="2489516"/>
          </a:xfrm>
          <a:prstGeom prst="rect">
            <a:avLst/>
          </a:prstGeom>
        </p:spPr>
      </p:pic>
      <p:pic>
        <p:nvPicPr>
          <p:cNvPr id="4" name="Picture 3">
            <a:extLst>
              <a:ext uri="{FF2B5EF4-FFF2-40B4-BE49-F238E27FC236}">
                <a16:creationId xmlns:a16="http://schemas.microsoft.com/office/drawing/2014/main" id="{6F3BA655-C526-8892-20F8-6B9EEC52057F}"/>
              </a:ext>
            </a:extLst>
          </p:cNvPr>
          <p:cNvPicPr>
            <a:picLocks noChangeAspect="1"/>
          </p:cNvPicPr>
          <p:nvPr/>
        </p:nvPicPr>
        <p:blipFill>
          <a:blip r:embed="rId4"/>
          <a:stretch>
            <a:fillRect/>
          </a:stretch>
        </p:blipFill>
        <p:spPr>
          <a:xfrm>
            <a:off x="5882640" y="1544320"/>
            <a:ext cx="1981200" cy="2562352"/>
          </a:xfrm>
          <a:prstGeom prst="rect">
            <a:avLst/>
          </a:prstGeom>
        </p:spPr>
      </p:pic>
      <p:sp>
        <p:nvSpPr>
          <p:cNvPr id="7" name="TextBox 6">
            <a:extLst>
              <a:ext uri="{FF2B5EF4-FFF2-40B4-BE49-F238E27FC236}">
                <a16:creationId xmlns:a16="http://schemas.microsoft.com/office/drawing/2014/main" id="{ECE5EF99-A2C6-7784-606A-45227F77339D}"/>
              </a:ext>
            </a:extLst>
          </p:cNvPr>
          <p:cNvSpPr txBox="1"/>
          <p:nvPr/>
        </p:nvSpPr>
        <p:spPr>
          <a:xfrm>
            <a:off x="2026920" y="4825244"/>
            <a:ext cx="7048891" cy="369332"/>
          </a:xfrm>
          <a:prstGeom prst="rect">
            <a:avLst/>
          </a:prstGeom>
          <a:noFill/>
        </p:spPr>
        <p:txBody>
          <a:bodyPr wrap="square">
            <a:spAutoFit/>
          </a:bodyPr>
          <a:lstStyle/>
          <a:p>
            <a:r>
              <a:rPr lang="en-US" sz="1800" dirty="0">
                <a:effectLst/>
                <a:highlight>
                  <a:srgbClr val="FFFFFF"/>
                </a:highlight>
                <a:latin typeface="ArialMT"/>
              </a:rPr>
              <a:t>• </a:t>
            </a:r>
            <a:r>
              <a:rPr lang="en-US" sz="1800" dirty="0">
                <a:effectLst/>
                <a:highlight>
                  <a:srgbClr val="FFFFFF"/>
                </a:highlight>
                <a:latin typeface="Calibri" panose="020F0502020204030204" pitchFamily="34" charset="0"/>
              </a:rPr>
              <a:t>KSCLC-39A achieved a 76.9% success rate and 23.1% failure rate</a:t>
            </a:r>
            <a:endParaRPr lang="en-US" dirty="0">
              <a:effectLst/>
              <a:highlight>
                <a:srgbClr val="FFFFFF"/>
              </a:highligh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Outcome</a:t>
            </a:r>
            <a:endParaRPr lang="en-US" dirty="0">
              <a:solidFill>
                <a:srgbClr val="0B49CB"/>
              </a:solidFill>
              <a:latin typeface="Abadi"/>
            </a:endParaRPr>
          </a:p>
        </p:txBody>
      </p:sp>
      <p:pic>
        <p:nvPicPr>
          <p:cNvPr id="2" name="Picture 1">
            <a:extLst>
              <a:ext uri="{FF2B5EF4-FFF2-40B4-BE49-F238E27FC236}">
                <a16:creationId xmlns:a16="http://schemas.microsoft.com/office/drawing/2014/main" id="{758281ED-9262-6469-5740-469EF32ADB6B}"/>
              </a:ext>
            </a:extLst>
          </p:cNvPr>
          <p:cNvPicPr>
            <a:picLocks noChangeAspect="1"/>
          </p:cNvPicPr>
          <p:nvPr/>
        </p:nvPicPr>
        <p:blipFill>
          <a:blip r:embed="rId3"/>
          <a:stretch>
            <a:fillRect/>
          </a:stretch>
        </p:blipFill>
        <p:spPr>
          <a:xfrm>
            <a:off x="1348740" y="1634490"/>
            <a:ext cx="7696200" cy="2552700"/>
          </a:xfrm>
          <a:prstGeom prst="rect">
            <a:avLst/>
          </a:prstGeom>
        </p:spPr>
      </p:pic>
      <p:sp>
        <p:nvSpPr>
          <p:cNvPr id="6" name="TextBox 5">
            <a:extLst>
              <a:ext uri="{FF2B5EF4-FFF2-40B4-BE49-F238E27FC236}">
                <a16:creationId xmlns:a16="http://schemas.microsoft.com/office/drawing/2014/main" id="{88A5B717-A563-9093-95F4-16E1E54CE6FF}"/>
              </a:ext>
            </a:extLst>
          </p:cNvPr>
          <p:cNvSpPr txBox="1"/>
          <p:nvPr/>
        </p:nvSpPr>
        <p:spPr>
          <a:xfrm>
            <a:off x="1036320" y="5102243"/>
            <a:ext cx="8488680" cy="646331"/>
          </a:xfrm>
          <a:prstGeom prst="rect">
            <a:avLst/>
          </a:prstGeom>
          <a:noFill/>
        </p:spPr>
        <p:txBody>
          <a:bodyPr wrap="square">
            <a:spAutoFit/>
          </a:bodyPr>
          <a:lstStyle/>
          <a:p>
            <a:r>
              <a:rPr lang="en-US" sz="1800" dirty="0">
                <a:solidFill>
                  <a:srgbClr val="282828"/>
                </a:solidFill>
                <a:effectLst/>
                <a:highlight>
                  <a:srgbClr val="FFFFFF"/>
                </a:highlight>
                <a:latin typeface="Abadi" panose="020B0604020104020204" pitchFamily="34" charset="0"/>
              </a:rPr>
              <a:t>Booster version FT (green spots) has the highest success launches, followed by B4 (purple spots) with the second highest success launches, among all booster versions. </a:t>
            </a:r>
            <a:endParaRPr lang="en-US" sz="1800" dirty="0">
              <a:solidFill>
                <a:srgbClr val="282828"/>
              </a:solidFill>
              <a:effectLst/>
              <a:highlight>
                <a:srgbClr val="FFFFFF"/>
              </a:highlight>
              <a:latin typeface="ArialM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0E390622-A5C4-F60B-8DDD-17A698807EF1}"/>
              </a:ext>
            </a:extLst>
          </p:cNvPr>
          <p:cNvPicPr>
            <a:picLocks noChangeAspect="1"/>
          </p:cNvPicPr>
          <p:nvPr/>
        </p:nvPicPr>
        <p:blipFill>
          <a:blip r:embed="rId3"/>
          <a:stretch>
            <a:fillRect/>
          </a:stretch>
        </p:blipFill>
        <p:spPr>
          <a:xfrm>
            <a:off x="576580" y="1663700"/>
            <a:ext cx="4851400" cy="2921000"/>
          </a:xfrm>
          <a:prstGeom prst="rect">
            <a:avLst/>
          </a:prstGeom>
        </p:spPr>
      </p:pic>
      <p:pic>
        <p:nvPicPr>
          <p:cNvPr id="3" name="Picture 2">
            <a:extLst>
              <a:ext uri="{FF2B5EF4-FFF2-40B4-BE49-F238E27FC236}">
                <a16:creationId xmlns:a16="http://schemas.microsoft.com/office/drawing/2014/main" id="{70B676DF-EB5D-C399-7B18-BCBD126F5991}"/>
              </a:ext>
            </a:extLst>
          </p:cNvPr>
          <p:cNvPicPr>
            <a:picLocks noChangeAspect="1"/>
          </p:cNvPicPr>
          <p:nvPr/>
        </p:nvPicPr>
        <p:blipFill>
          <a:blip r:embed="rId4"/>
          <a:stretch>
            <a:fillRect/>
          </a:stretch>
        </p:blipFill>
        <p:spPr>
          <a:xfrm>
            <a:off x="5756910" y="1454150"/>
            <a:ext cx="4914900" cy="3340100"/>
          </a:xfrm>
          <a:prstGeom prst="rect">
            <a:avLst/>
          </a:prstGeom>
        </p:spPr>
      </p:pic>
      <p:sp>
        <p:nvSpPr>
          <p:cNvPr id="7" name="TextBox 6">
            <a:extLst>
              <a:ext uri="{FF2B5EF4-FFF2-40B4-BE49-F238E27FC236}">
                <a16:creationId xmlns:a16="http://schemas.microsoft.com/office/drawing/2014/main" id="{05E9B9C1-148B-42E7-A7AB-1652271864EF}"/>
              </a:ext>
            </a:extLst>
          </p:cNvPr>
          <p:cNvSpPr txBox="1"/>
          <p:nvPr/>
        </p:nvSpPr>
        <p:spPr>
          <a:xfrm>
            <a:off x="2379980" y="5403850"/>
            <a:ext cx="6096000" cy="646331"/>
          </a:xfrm>
          <a:prstGeom prst="rect">
            <a:avLst/>
          </a:prstGeom>
          <a:noFill/>
        </p:spPr>
        <p:txBody>
          <a:bodyPr wrap="square">
            <a:spAutoFit/>
          </a:bodyPr>
          <a:lstStyle/>
          <a:p>
            <a:pPr>
              <a:spcBef>
                <a:spcPts val="1400"/>
              </a:spcBef>
            </a:pPr>
            <a:r>
              <a:rPr lang="en-US" sz="1800" dirty="0">
                <a:latin typeface="Abadi" panose="020B0604020104020204" pitchFamily="34" charset="0"/>
              </a:rPr>
              <a:t>The decision tree classifier is the model with the highest classification accuracy</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CC3F0C5-67C3-FE3D-F5C7-2233DE19859D}"/>
              </a:ext>
            </a:extLst>
          </p:cNvPr>
          <p:cNvPicPr>
            <a:picLocks noChangeAspect="1"/>
          </p:cNvPicPr>
          <p:nvPr/>
        </p:nvPicPr>
        <p:blipFill>
          <a:blip r:embed="rId3"/>
          <a:stretch>
            <a:fillRect/>
          </a:stretch>
        </p:blipFill>
        <p:spPr>
          <a:xfrm>
            <a:off x="2061210" y="1645286"/>
            <a:ext cx="3771900" cy="3822700"/>
          </a:xfrm>
          <a:prstGeom prst="rect">
            <a:avLst/>
          </a:prstGeom>
        </p:spPr>
      </p:pic>
      <p:sp>
        <p:nvSpPr>
          <p:cNvPr id="7" name="TextBox 6">
            <a:extLst>
              <a:ext uri="{FF2B5EF4-FFF2-40B4-BE49-F238E27FC236}">
                <a16:creationId xmlns:a16="http://schemas.microsoft.com/office/drawing/2014/main" id="{6C268E98-B767-6B35-1353-57A88953EF36}"/>
              </a:ext>
            </a:extLst>
          </p:cNvPr>
          <p:cNvSpPr txBox="1"/>
          <p:nvPr/>
        </p:nvSpPr>
        <p:spPr>
          <a:xfrm>
            <a:off x="6027811" y="2402474"/>
            <a:ext cx="6096000" cy="2308324"/>
          </a:xfrm>
          <a:prstGeom prst="rect">
            <a:avLst/>
          </a:prstGeom>
          <a:noFill/>
        </p:spPr>
        <p:txBody>
          <a:bodyPr wrap="square">
            <a:spAutoFit/>
          </a:bodyPr>
          <a:lstStyle/>
          <a:p>
            <a:pPr>
              <a:buFont typeface="Arial" panose="020B0604020202020204" pitchFamily="34" charset="0"/>
              <a:buChar char="•"/>
            </a:pPr>
            <a:r>
              <a:rPr lang="en-US" dirty="0"/>
              <a:t>LR (Logistic Regression), SVM (Support Vector Machine), and KNN (K-Nearest Neighbors) models accurately predicted all 12 successful landings with no errors.</a:t>
            </a:r>
          </a:p>
          <a:p>
            <a:pPr>
              <a:buFont typeface="Arial" panose="020B0604020202020204" pitchFamily="34" charset="0"/>
              <a:buChar char="•"/>
            </a:pPr>
            <a:r>
              <a:rPr lang="en-US" dirty="0"/>
              <a:t>The Decision Tree model correctly identified 11 successful landings but misclassified one as a failure or non-landing.</a:t>
            </a:r>
          </a:p>
          <a:p>
            <a:pPr>
              <a:buFont typeface="Arial" panose="020B0604020202020204" pitchFamily="34" charset="0"/>
              <a:buChar char="•"/>
            </a:pPr>
            <a:r>
              <a:rPr lang="en-US" dirty="0"/>
              <a:t>All three models, LR, SVM, and KNN, share the same accuracy rate of 83.33%, which is reflected in identical confusion matrices.</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8800709" cy="4351338"/>
          </a:xfrm>
          <a:prstGeom prst="rect">
            <a:avLst/>
          </a:prstGeom>
        </p:spPr>
        <p:txBody>
          <a:bodyPr>
            <a:normAutofit/>
          </a:bodyPr>
          <a:lstStyle/>
          <a:p>
            <a:pPr>
              <a:buFont typeface="Arial" panose="020B0604020202020204" pitchFamily="34" charset="0"/>
              <a:buChar char="•"/>
            </a:pPr>
            <a:r>
              <a:rPr lang="en-US" sz="2000" dirty="0"/>
              <a:t>LR, SVM, and KNN are the best models for predicting this dataset's launch outcomes.</a:t>
            </a:r>
          </a:p>
          <a:p>
            <a:pPr>
              <a:buFont typeface="Arial" panose="020B0604020202020204" pitchFamily="34" charset="0"/>
              <a:buChar char="•"/>
            </a:pPr>
            <a:r>
              <a:rPr lang="en-US" sz="2000" dirty="0"/>
              <a:t>Smaller payloads are associated with higher success rates than larger ones.</a:t>
            </a:r>
          </a:p>
          <a:p>
            <a:pPr>
              <a:buFont typeface="Arial" panose="020B0604020202020204" pitchFamily="34" charset="0"/>
              <a:buChar char="•"/>
            </a:pPr>
            <a:r>
              <a:rPr lang="en-US" sz="2000" dirty="0"/>
              <a:t>SpaceX's launch success rate improves with experience, indicating a trend of increasing proficiency in launches.</a:t>
            </a:r>
          </a:p>
          <a:p>
            <a:pPr>
              <a:buFont typeface="Arial" panose="020B0604020202020204" pitchFamily="34" charset="0"/>
              <a:buChar char="•"/>
            </a:pPr>
            <a:r>
              <a:rPr lang="en-US" sz="2000" dirty="0"/>
              <a:t>Launch Complex 39A boasts the most successful launches relative to other sites.</a:t>
            </a:r>
          </a:p>
          <a:p>
            <a:pPr>
              <a:buFont typeface="Arial" panose="020B0604020202020204" pitchFamily="34" charset="0"/>
              <a:buChar char="•"/>
            </a:pPr>
            <a:r>
              <a:rPr lang="en-US" sz="2000" dirty="0"/>
              <a:t>GEO, HEO, SSO, and ES L1 orbits have the highest success frequencies.</a:t>
            </a:r>
          </a:p>
          <a:p>
            <a:pPr>
              <a:buFont typeface="Arial" panose="020B0604020202020204" pitchFamily="34" charset="0"/>
              <a:buChar char="•"/>
            </a:pPr>
            <a:r>
              <a:rPr lang="en-US" sz="2000" dirty="0"/>
              <a:t>KSC LC-39A has the most successful launches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https://github.com/raysliang/Applied-Data-Science-Capstone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25880"/>
            <a:ext cx="10104817" cy="546680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Through SpaceX API and Web-scraping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encoded data for landing zones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Initially, we loaded the dataset and divided it into features (X) and targets (Y). Following this, we normalized the feature set (X) to prepare it for analysis. For the classification task, we applied various algorithms, and for each technique, we fine-tuned the parameters utilizing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to optimize model performance.</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Describe how data sets were collected.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a:buFont typeface="Arial" panose="020B0604020202020204" pitchFamily="34" charset="0"/>
              <a:buChar char="•"/>
            </a:pPr>
            <a:r>
              <a:rPr lang="en-US" sz="1600" dirty="0"/>
              <a:t>Data was gathered through a GET request to the SpaceX API.</a:t>
            </a:r>
          </a:p>
          <a:p>
            <a:pPr>
              <a:buFont typeface="Arial" panose="020B0604020202020204" pitchFamily="34" charset="0"/>
              <a:buChar char="•"/>
            </a:pPr>
            <a:r>
              <a:rPr lang="en-US" sz="1600" dirty="0"/>
              <a:t>The response content was subsequently decoded into JSON format by invoking the .</a:t>
            </a:r>
            <a:r>
              <a:rPr lang="en-US" sz="1600" dirty="0" err="1"/>
              <a:t>json</a:t>
            </a:r>
            <a:r>
              <a:rPr lang="en-US" sz="1600" dirty="0"/>
              <a:t>() function, and then transformed into a pandas </a:t>
            </a:r>
            <a:r>
              <a:rPr lang="en-US" sz="1600" dirty="0" err="1"/>
              <a:t>dataframe</a:t>
            </a:r>
            <a:r>
              <a:rPr lang="en-US" sz="1600" dirty="0"/>
              <a:t> via .</a:t>
            </a:r>
            <a:r>
              <a:rPr lang="en-US" sz="1600" dirty="0" err="1"/>
              <a:t>json_normalize</a:t>
            </a:r>
            <a:r>
              <a:rPr lang="en-US" sz="1600" dirty="0"/>
              <a:t>().</a:t>
            </a:r>
          </a:p>
          <a:p>
            <a:pPr>
              <a:buFont typeface="Arial" panose="020B0604020202020204" pitchFamily="34" charset="0"/>
              <a:buChar char="•"/>
            </a:pPr>
            <a:r>
              <a:rPr lang="en-US" sz="1600" dirty="0"/>
              <a:t>We proceeded to cleanse the dataset, inspect for any missing values, and impute these gaps as required.</a:t>
            </a:r>
          </a:p>
          <a:p>
            <a:pPr>
              <a:buFont typeface="Arial" panose="020B0604020202020204" pitchFamily="34" charset="0"/>
              <a:buChar char="•"/>
            </a:pPr>
            <a:r>
              <a:rPr lang="en-US" sz="1600" dirty="0"/>
              <a:t>Additionally, we conducted web scraping of Falcon 9 launch records from Wikipedia using </a:t>
            </a:r>
            <a:r>
              <a:rPr lang="en-US" sz="1600" dirty="0" err="1"/>
              <a:t>BeautifulSoup</a:t>
            </a:r>
            <a:r>
              <a:rPr lang="en-US" sz="1600" dirty="0"/>
              <a:t>.</a:t>
            </a:r>
          </a:p>
          <a:p>
            <a:pPr>
              <a:buFont typeface="Arial" panose="020B0604020202020204" pitchFamily="34" charset="0"/>
              <a:buChar char="•"/>
            </a:pPr>
            <a:r>
              <a:rPr lang="en-US" sz="1600" dirty="0"/>
              <a:t>Our goal was to extract the launch records in the form of an HTML table, parse this table, and then transcribe it into a pandas </a:t>
            </a:r>
            <a:r>
              <a:rPr lang="en-US" sz="1600" dirty="0" err="1"/>
              <a:t>dataframe</a:t>
            </a:r>
            <a:r>
              <a:rPr lang="en-US" sz="1600" dirty="0"/>
              <a:t> to facilitate subsequent analysis.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buFont typeface="+mj-lt"/>
              <a:buAutoNum type="arabicPeriod"/>
            </a:pPr>
            <a:r>
              <a:rPr lang="en-US" sz="1600" dirty="0"/>
              <a:t>Retrieve data from the SpaceX API and transform it into a Pandas </a:t>
            </a:r>
            <a:r>
              <a:rPr lang="en-US" sz="1600" dirty="0" err="1"/>
              <a:t>dataframe</a:t>
            </a:r>
            <a:r>
              <a:rPr lang="en-US" sz="1600" dirty="0"/>
              <a:t>.</a:t>
            </a:r>
          </a:p>
          <a:p>
            <a:pPr>
              <a:buFont typeface="+mj-lt"/>
              <a:buAutoNum type="arabicPeriod"/>
            </a:pPr>
            <a:r>
              <a:rPr lang="en-US" sz="1600" dirty="0"/>
              <a:t>Prepare the data by filtering and organizing it into a list.</a:t>
            </a:r>
          </a:p>
          <a:p>
            <a:pPr>
              <a:buFont typeface="+mj-lt"/>
              <a:buAutoNum type="arabicPeriod"/>
            </a:pPr>
            <a:r>
              <a:rPr lang="en-US" sz="1600" dirty="0"/>
              <a:t>Create an additional Pandas </a:t>
            </a:r>
            <a:r>
              <a:rPr lang="en-US" sz="1600" dirty="0" err="1"/>
              <a:t>dataframe</a:t>
            </a:r>
            <a:r>
              <a:rPr lang="en-US" sz="1600" dirty="0"/>
              <a:t> from the processed list data.</a:t>
            </a:r>
            <a:endParaRPr lang="en-US" sz="2200" dirty="0">
              <a:solidFill>
                <a:schemeClr val="accent3">
                  <a:lumMod val="25000"/>
                </a:schemeClr>
              </a:solidFill>
              <a:latin typeface="Abadi"/>
            </a:endParaRPr>
          </a:p>
          <a:p>
            <a:endParaRPr lang="en-US" dirty="0"/>
          </a:p>
          <a:p>
            <a:endParaRPr lang="en-US" dirty="0"/>
          </a:p>
          <a:p>
            <a:pPr marL="0" indent="0">
              <a:buNone/>
            </a:pPr>
            <a:r>
              <a:rPr lang="en-US" sz="1200" dirty="0">
                <a:hlinkClick r:id="rId3"/>
              </a:rPr>
              <a:t>https://github.com/raysliang/Applied-Data-Science-Capstone/blob/main/01%20Data%20Collection%20API%20Lab.ipynb</a:t>
            </a:r>
            <a:endParaRPr lang="en-US" sz="1200" dirty="0"/>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7C8A88D5-EDEA-2F5B-45FD-65B1CAF8CB25}"/>
              </a:ext>
            </a:extLst>
          </p:cNvPr>
          <p:cNvPicPr>
            <a:picLocks noChangeAspect="1"/>
          </p:cNvPicPr>
          <p:nvPr/>
        </p:nvPicPr>
        <p:blipFill>
          <a:blip r:embed="rId4"/>
          <a:stretch>
            <a:fillRect/>
          </a:stretch>
        </p:blipFill>
        <p:spPr>
          <a:xfrm>
            <a:off x="10086372" y="1477327"/>
            <a:ext cx="1895211" cy="2748684"/>
          </a:xfrm>
          <a:prstGeom prst="rect">
            <a:avLst/>
          </a:prstGeom>
        </p:spPr>
      </p:pic>
      <p:pic>
        <p:nvPicPr>
          <p:cNvPr id="7" name="Picture 6">
            <a:extLst>
              <a:ext uri="{FF2B5EF4-FFF2-40B4-BE49-F238E27FC236}">
                <a16:creationId xmlns:a16="http://schemas.microsoft.com/office/drawing/2014/main" id="{0CF0FD50-E4A5-903B-5F6D-1BDC2AE68F06}"/>
              </a:ext>
            </a:extLst>
          </p:cNvPr>
          <p:cNvPicPr>
            <a:picLocks noChangeAspect="1"/>
          </p:cNvPicPr>
          <p:nvPr/>
        </p:nvPicPr>
        <p:blipFill>
          <a:blip r:embed="rId5"/>
          <a:stretch>
            <a:fillRect/>
          </a:stretch>
        </p:blipFill>
        <p:spPr>
          <a:xfrm>
            <a:off x="5971572" y="1477327"/>
            <a:ext cx="4114800" cy="419100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buFont typeface="Arial" panose="020B0604020202020204" pitchFamily="34" charset="0"/>
              <a:buChar char="•"/>
            </a:pPr>
            <a:r>
              <a:rPr lang="en-US" sz="1600" dirty="0"/>
              <a:t>Launch data for SpaceX can be sourced from Wikipedia as well.</a:t>
            </a:r>
          </a:p>
          <a:p>
            <a:pPr>
              <a:buFont typeface="Arial" panose="020B0604020202020204" pitchFamily="34" charset="0"/>
              <a:buChar char="•"/>
            </a:pPr>
            <a:r>
              <a:rPr lang="en-US" sz="1600" dirty="0"/>
              <a:t>Following a specific flowchart, data is acquired from Wikipedia and subsequently stored for use.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200" dirty="0">
                <a:solidFill>
                  <a:schemeClr val="accent3">
                    <a:lumMod val="25000"/>
                  </a:schemeClr>
                </a:solidFill>
                <a:latin typeface="Abadi" panose="020B0604020104020204" pitchFamily="34" charset="0"/>
                <a:hlinkClick r:id="rId3"/>
              </a:rPr>
              <a:t>https://</a:t>
            </a:r>
            <a:r>
              <a:rPr lang="en-US" sz="1200" dirty="0" err="1">
                <a:solidFill>
                  <a:schemeClr val="accent3">
                    <a:lumMod val="25000"/>
                  </a:schemeClr>
                </a:solidFill>
                <a:latin typeface="Abadi" panose="020B0604020104020204" pitchFamily="34" charset="0"/>
                <a:hlinkClick r:id="rId3"/>
              </a:rPr>
              <a:t>github.com</a:t>
            </a:r>
            <a:r>
              <a:rPr lang="en-US" sz="1200" dirty="0">
                <a:solidFill>
                  <a:schemeClr val="accent3">
                    <a:lumMod val="25000"/>
                  </a:schemeClr>
                </a:solidFill>
                <a:latin typeface="Abadi" panose="020B0604020104020204" pitchFamily="34" charset="0"/>
                <a:hlinkClick r:id="rId3"/>
              </a:rPr>
              <a:t>/</a:t>
            </a:r>
            <a:r>
              <a:rPr lang="en-US" sz="1200" dirty="0" err="1">
                <a:solidFill>
                  <a:schemeClr val="accent3">
                    <a:lumMod val="25000"/>
                  </a:schemeClr>
                </a:solidFill>
                <a:latin typeface="Abadi" panose="020B0604020104020204" pitchFamily="34" charset="0"/>
                <a:hlinkClick r:id="rId3"/>
              </a:rPr>
              <a:t>raysliang</a:t>
            </a:r>
            <a:r>
              <a:rPr lang="en-US" sz="1200" dirty="0">
                <a:solidFill>
                  <a:schemeClr val="accent3">
                    <a:lumMod val="25000"/>
                  </a:schemeClr>
                </a:solidFill>
                <a:latin typeface="Abadi" panose="020B0604020104020204" pitchFamily="34" charset="0"/>
                <a:hlinkClick r:id="rId3"/>
              </a:rPr>
              <a:t>/Applied-Data-Science-Capstone/blob/main/02%20Complete%20the%20Data%20Collection%20with%20Web%20Scraping%20lab</a:t>
            </a:r>
            <a:r>
              <a:rPr lang="en-US" sz="1200">
                <a:solidFill>
                  <a:schemeClr val="accent3">
                    <a:lumMod val="25000"/>
                  </a:schemeClr>
                </a:solidFill>
                <a:latin typeface="Abadi" panose="020B0604020104020204" pitchFamily="34" charset="0"/>
                <a:hlinkClick r:id="rId3"/>
              </a:rPr>
              <a:t>.ipynb</a:t>
            </a: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B19E5567-0AED-C1EC-8FB8-A499A7B22B17}"/>
              </a:ext>
            </a:extLst>
          </p:cNvPr>
          <p:cNvPicPr>
            <a:picLocks noChangeAspect="1"/>
          </p:cNvPicPr>
          <p:nvPr/>
        </p:nvPicPr>
        <p:blipFill>
          <a:blip r:embed="rId4"/>
          <a:stretch>
            <a:fillRect/>
          </a:stretch>
        </p:blipFill>
        <p:spPr>
          <a:xfrm>
            <a:off x="10429104" y="1392499"/>
            <a:ext cx="1680954" cy="2342830"/>
          </a:xfrm>
          <a:prstGeom prst="rect">
            <a:avLst/>
          </a:prstGeom>
        </p:spPr>
      </p:pic>
      <p:pic>
        <p:nvPicPr>
          <p:cNvPr id="8" name="Picture 7">
            <a:extLst>
              <a:ext uri="{FF2B5EF4-FFF2-40B4-BE49-F238E27FC236}">
                <a16:creationId xmlns:a16="http://schemas.microsoft.com/office/drawing/2014/main" id="{FF1B114F-B76E-9D31-61EA-72964C61A147}"/>
              </a:ext>
            </a:extLst>
          </p:cNvPr>
          <p:cNvPicPr>
            <a:picLocks noChangeAspect="1"/>
          </p:cNvPicPr>
          <p:nvPr/>
        </p:nvPicPr>
        <p:blipFill>
          <a:blip r:embed="rId5"/>
          <a:stretch>
            <a:fillRect/>
          </a:stretch>
        </p:blipFill>
        <p:spPr>
          <a:xfrm>
            <a:off x="6022372" y="2015961"/>
            <a:ext cx="4064000" cy="386080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2104</Words>
  <Application>Microsoft Macintosh PowerPoint</Application>
  <PresentationFormat>Widescreen</PresentationFormat>
  <Paragraphs>245</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ArialMT</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Ray Liang (rayliang)</cp:lastModifiedBy>
  <cp:revision>200</cp:revision>
  <dcterms:created xsi:type="dcterms:W3CDTF">2021-04-29T18:58:34Z</dcterms:created>
  <dcterms:modified xsi:type="dcterms:W3CDTF">2024-06-04T02:55:43Z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c8f49a32-fde3-48a5-9266-b5b0972a22dc_Enabled">
    <vt:lpwstr>true</vt:lpwstr>
  </property>
  <property fmtid="{D5CDD505-2E9C-101B-9397-08002B2CF9AE}" pid="4" name="MSIP_Label_c8f49a32-fde3-48a5-9266-b5b0972a22dc_SetDate">
    <vt:lpwstr>2024-06-04T02:54:59Z</vt:lpwstr>
  </property>
  <property fmtid="{D5CDD505-2E9C-101B-9397-08002B2CF9AE}" pid="5" name="MSIP_Label_c8f49a32-fde3-48a5-9266-b5b0972a22dc_Method">
    <vt:lpwstr>Standard</vt:lpwstr>
  </property>
  <property fmtid="{D5CDD505-2E9C-101B-9397-08002B2CF9AE}" pid="6" name="MSIP_Label_c8f49a32-fde3-48a5-9266-b5b0972a22dc_Name">
    <vt:lpwstr>Cisco Confidential</vt:lpwstr>
  </property>
  <property fmtid="{D5CDD505-2E9C-101B-9397-08002B2CF9AE}" pid="7" name="MSIP_Label_c8f49a32-fde3-48a5-9266-b5b0972a22dc_SiteId">
    <vt:lpwstr>5ae1af62-9505-4097-a69a-c1553ef7840e</vt:lpwstr>
  </property>
  <property fmtid="{D5CDD505-2E9C-101B-9397-08002B2CF9AE}" pid="8" name="MSIP_Label_c8f49a32-fde3-48a5-9266-b5b0972a22dc_ActionId">
    <vt:lpwstr>5a04134a-90d1-40d5-8dfa-cbf8c979d04a</vt:lpwstr>
  </property>
  <property fmtid="{D5CDD505-2E9C-101B-9397-08002B2CF9AE}" pid="9" name="MSIP_Label_c8f49a32-fde3-48a5-9266-b5b0972a22dc_ContentBits">
    <vt:lpwstr>2</vt:lpwstr>
  </property>
  <property fmtid="{D5CDD505-2E9C-101B-9397-08002B2CF9AE}" pid="10" name="ClassificationContentMarkingFooterLocations">
    <vt:lpwstr>Custom Design:3</vt:lpwstr>
  </property>
  <property fmtid="{D5CDD505-2E9C-101B-9397-08002B2CF9AE}" pid="11" name="ClassificationContentMarkingFooterText">
    <vt:lpwstr>Cisco Confidential</vt:lpwstr>
  </property>
</Properties>
</file>